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a"/>
              <a:t>1-2-3 Simone</a:t>
            </a:r>
            <a:endParaRPr/>
          </a:p>
          <a:p>
            <a:pPr indent="0" lvl="0" marL="0" rtl="0" algn="l">
              <a:spcBef>
                <a:spcPts val="0"/>
              </a:spcBef>
              <a:spcAft>
                <a:spcPts val="0"/>
              </a:spcAft>
              <a:buNone/>
            </a:pPr>
            <a:r>
              <a:rPr lang="da"/>
              <a:t>4 Rikke</a:t>
            </a:r>
            <a:endParaRPr/>
          </a:p>
          <a:p>
            <a:pPr indent="0" lvl="0" marL="0" rtl="0" algn="l">
              <a:spcBef>
                <a:spcPts val="0"/>
              </a:spcBef>
              <a:spcAft>
                <a:spcPts val="0"/>
              </a:spcAft>
              <a:buNone/>
            </a:pPr>
            <a:r>
              <a:rPr lang="da"/>
              <a:t>5 Mads</a:t>
            </a:r>
            <a:endParaRPr/>
          </a:p>
          <a:p>
            <a:pPr indent="0" lvl="0" marL="0" rtl="0" algn="l">
              <a:spcBef>
                <a:spcPts val="0"/>
              </a:spcBef>
              <a:spcAft>
                <a:spcPts val="0"/>
              </a:spcAft>
              <a:buNone/>
            </a:pPr>
            <a:r>
              <a:rPr lang="da"/>
              <a:t>6 AM</a:t>
            </a:r>
            <a:endParaRPr/>
          </a:p>
          <a:p>
            <a:pPr indent="0" lvl="0" marL="0" rtl="0" algn="l">
              <a:spcBef>
                <a:spcPts val="0"/>
              </a:spcBef>
              <a:spcAft>
                <a:spcPts val="0"/>
              </a:spcAft>
              <a:buNone/>
            </a:pPr>
            <a:r>
              <a:rPr lang="da"/>
              <a:t>789 Tobias</a:t>
            </a:r>
            <a:endParaRPr/>
          </a:p>
          <a:p>
            <a:pPr indent="0" lvl="0" marL="0" rtl="0" algn="l">
              <a:spcBef>
                <a:spcPts val="0"/>
              </a:spcBef>
              <a:spcAft>
                <a:spcPts val="0"/>
              </a:spcAft>
              <a:buNone/>
            </a:pPr>
            <a:r>
              <a:rPr lang="da"/>
              <a:t>10-11 Christian</a:t>
            </a:r>
            <a:endParaRPr/>
          </a:p>
          <a:p>
            <a:pPr indent="0" lvl="0" marL="0" rtl="0" algn="l">
              <a:spcBef>
                <a:spcPts val="0"/>
              </a:spcBef>
              <a:spcAft>
                <a:spcPts val="0"/>
              </a:spcAft>
              <a:buNone/>
            </a:pPr>
            <a:r>
              <a:rPr lang="da"/>
              <a:t>12-13 Sebastian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57fcfa0afc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57fcfa0afc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5547ffc0d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5547ffc0d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a"/>
              <a:t>After having defined WHAT the project should and should not include</a:t>
            </a:r>
            <a:r>
              <a:rPr lang="da"/>
              <a:t>, the focus was set on</a:t>
            </a:r>
            <a:r>
              <a:rPr lang="da">
                <a:solidFill>
                  <a:schemeClr val="dk1"/>
                </a:solidFill>
              </a:rPr>
              <a:t> HOW and WHEN each of these parts should be delivered.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da">
                <a:solidFill>
                  <a:schemeClr val="dk1"/>
                </a:solidFill>
              </a:rPr>
              <a:t>This was carried out </a:t>
            </a:r>
            <a:r>
              <a:rPr lang="da"/>
              <a:t>through the project schedule management by working on the </a:t>
            </a:r>
            <a:r>
              <a:rPr lang="da">
                <a:solidFill>
                  <a:schemeClr val="dk1"/>
                </a:solidFill>
              </a:rPr>
              <a:t>processes required to manage the timely completion of the project</a:t>
            </a:r>
            <a:r>
              <a:rPr lang="da"/>
              <a:t>.</a:t>
            </a:r>
            <a:endParaRPr/>
          </a:p>
          <a:p>
            <a:pPr indent="0" lvl="0" marL="0" rtl="0" algn="l">
              <a:lnSpc>
                <a:spcPct val="115000"/>
              </a:lnSpc>
              <a:spcBef>
                <a:spcPts val="0"/>
              </a:spcBef>
              <a:spcAft>
                <a:spcPts val="0"/>
              </a:spcAft>
              <a:buNone/>
            </a:pPr>
            <a:r>
              <a:rPr lang="da"/>
              <a:t>As a part of this process, we used several different tools to first define and then structure the actual work of the project.</a:t>
            </a:r>
            <a:endParaRPr/>
          </a:p>
          <a:p>
            <a:pPr indent="0" lvl="0" marL="0" rtl="0" algn="l">
              <a:lnSpc>
                <a:spcPct val="115000"/>
              </a:lnSpc>
              <a:spcBef>
                <a:spcPts val="0"/>
              </a:spcBef>
              <a:spcAft>
                <a:spcPts val="0"/>
              </a:spcAft>
              <a:buNone/>
            </a:pPr>
            <a:r>
              <a:rPr lang="da"/>
              <a:t>These tools included WBS, RACI, Gantt and AON, where the WBS and the RACI were especially beneficial for the project.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5547ffc0d0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5547ffc0d0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a">
                <a:solidFill>
                  <a:schemeClr val="dk1"/>
                </a:solidFill>
              </a:rPr>
              <a:t>The Work Breakdown Structure was used to help break down the overall objective into smaller more manageable tasks in a hierarchical set up, making it easier to manage and control the complete project. In principle, we could have chosen to have more levels, but we found that these three levels were a good fit for a project of this format.</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da">
                <a:solidFill>
                  <a:schemeClr val="dk1"/>
                </a:solidFill>
              </a:rPr>
              <a:t>When the tasks were defined, we used the RACI to determine WHO would be in charge of and working with the different work packages. This tool was a crucial part in ensuring a clear assignment of responsibilities within the team.</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5547ffc0d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5547ffc0d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5547ffc0d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5547ffc0d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5547ffc0d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5547ffc0d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55acf12c7d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55acf12c7d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a"/>
              <a:t>Christian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5547ffc0d0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5547ffc0d0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a"/>
              <a:t>Christian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5547ffc0d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5547ffc0d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57fcfa0afc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57fcfa0afc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57fcfa0afc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57fcfa0afc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5547ffc0d0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5547ffc0d0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a"/>
              <a:t>Given the modest scope…limited value.</a:t>
            </a:r>
            <a:endParaRPr/>
          </a:p>
          <a:p>
            <a:pPr indent="0" lvl="0" marL="0" rtl="0" algn="l">
              <a:spcBef>
                <a:spcPts val="0"/>
              </a:spcBef>
              <a:spcAft>
                <a:spcPts val="0"/>
              </a:spcAft>
              <a:buNone/>
            </a:pPr>
            <a:r>
              <a:rPr lang="da"/>
              <a:t>Calibrate the selection to the scale of the project.</a:t>
            </a:r>
            <a:endParaRPr/>
          </a:p>
          <a:p>
            <a:pPr indent="0" lvl="0" marL="0" rtl="0" algn="l">
              <a:spcBef>
                <a:spcPts val="0"/>
              </a:spcBef>
              <a:spcAft>
                <a:spcPts val="0"/>
              </a:spcAft>
              <a:buNone/>
            </a:pPr>
            <a:r>
              <a:rPr lang="da"/>
              <a:t>We thought recruitment would be easy — but competition with sports and music clubs was stronger than expected. Next time, we’ll engage schools earlier and align events with school calendars.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57fcfa0af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57fcfa0af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57fcfa0af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57fcfa0af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a"/>
              <a:t>Simone</a:t>
            </a:r>
            <a:endParaRPr/>
          </a:p>
          <a:p>
            <a:pPr indent="0" lvl="0" marL="0" rtl="0" algn="l">
              <a:lnSpc>
                <a:spcPct val="115000"/>
              </a:lnSpc>
              <a:spcBef>
                <a:spcPts val="1200"/>
              </a:spcBef>
              <a:spcAft>
                <a:spcPts val="0"/>
              </a:spcAft>
              <a:buNone/>
            </a:pPr>
            <a:r>
              <a:rPr lang="da"/>
              <a:t>“Hi, I’m Simone, and this project was developed through the High5Girls initiative. It addresses the under-representation of women in STEM by offering after-school sessions focused on hands-on science—in this case, robotics—for girls aged 13–16.</a:t>
            </a:r>
            <a:endParaRPr/>
          </a:p>
          <a:p>
            <a:pPr indent="0" lvl="0" marL="0" rtl="0" algn="l">
              <a:lnSpc>
                <a:spcPct val="115000"/>
              </a:lnSpc>
              <a:spcBef>
                <a:spcPts val="1200"/>
              </a:spcBef>
              <a:spcAft>
                <a:spcPts val="0"/>
              </a:spcAft>
              <a:buNone/>
            </a:pPr>
            <a:r>
              <a:rPr lang="da"/>
              <a:t>We combine accessible tech learning with mentorship from female role models, fostering curiosity, skills, and confidence. Our goal is long-term interest in STEM through fun, supportive environments.”</a:t>
            </a:r>
            <a:endParaRPr/>
          </a:p>
          <a:p>
            <a:pPr indent="0" lvl="0" marL="0" rtl="0" algn="l">
              <a:spcBef>
                <a:spcPts val="12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57fcfa0af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57fcfa0af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da">
                <a:solidFill>
                  <a:schemeClr val="dk1"/>
                </a:solidFill>
              </a:rPr>
              <a:t>“The project is designed like an extracurricular program—like sports or music lessons—but focused on science and tech. Sessions are co-created with robotics engineers and feature interactive content that’s both educational and fun.</a:t>
            </a:r>
            <a:endParaRPr>
              <a:solidFill>
                <a:schemeClr val="dk1"/>
              </a:solidFill>
            </a:endParaRPr>
          </a:p>
          <a:p>
            <a:pPr indent="0" lvl="0" marL="0" rtl="0" algn="l">
              <a:lnSpc>
                <a:spcPct val="115000"/>
              </a:lnSpc>
              <a:spcBef>
                <a:spcPts val="1200"/>
              </a:spcBef>
              <a:spcAft>
                <a:spcPts val="0"/>
              </a:spcAft>
              <a:buNone/>
            </a:pPr>
            <a:r>
              <a:rPr lang="da">
                <a:solidFill>
                  <a:schemeClr val="dk1"/>
                </a:solidFill>
              </a:rPr>
              <a:t>We’re based in Odense, free to attend, and supported by sponsors and volunteers. Our model is low-cost but high-impact. Of course, we face some challenges—like attracting participants and managing logistics—but we’ve planned ahead through community outreach and structured resource management.</a:t>
            </a:r>
            <a:endParaRPr>
              <a:solidFill>
                <a:schemeClr val="dk1"/>
              </a:solidFill>
            </a:endParaRPr>
          </a:p>
          <a:p>
            <a:pPr indent="0" lvl="0" marL="0" rtl="0" algn="l">
              <a:lnSpc>
                <a:spcPct val="115000"/>
              </a:lnSpc>
              <a:spcBef>
                <a:spcPts val="1200"/>
              </a:spcBef>
              <a:spcAft>
                <a:spcPts val="0"/>
              </a:spcAft>
              <a:buNone/>
            </a:pPr>
            <a:r>
              <a:rPr lang="da">
                <a:solidFill>
                  <a:schemeClr val="dk1"/>
                </a:solidFill>
              </a:rPr>
              <a:t>We’ve already piloted one event series, and feedback was very positive. Now we’re refining and scaling up.”</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57fcfa0af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57fcfa0af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a"/>
              <a:t>Simone</a:t>
            </a:r>
            <a:endParaRPr/>
          </a:p>
          <a:p>
            <a:pPr indent="0" lvl="0" marL="0" rtl="0" algn="l">
              <a:lnSpc>
                <a:spcPct val="115000"/>
              </a:lnSpc>
              <a:spcBef>
                <a:spcPts val="1200"/>
              </a:spcBef>
              <a:spcAft>
                <a:spcPts val="0"/>
              </a:spcAft>
              <a:buNone/>
            </a:pPr>
            <a:r>
              <a:rPr lang="da"/>
              <a:t>“Our target group is girls aged 13 to 16. We work closely with engineering students, schools, and community centers. It takes around 3 months to plan a series, and 5 weeks to run it.</a:t>
            </a:r>
            <a:endParaRPr/>
          </a:p>
          <a:p>
            <a:pPr indent="0" lvl="0" marL="0" rtl="0" algn="l">
              <a:lnSpc>
                <a:spcPct val="115000"/>
              </a:lnSpc>
              <a:spcBef>
                <a:spcPts val="1200"/>
              </a:spcBef>
              <a:spcAft>
                <a:spcPts val="0"/>
              </a:spcAft>
              <a:buNone/>
            </a:pPr>
            <a:r>
              <a:rPr lang="da"/>
              <a:t>Each series costs around 25,000 DKK, fully funded by sponsors. That covers everything—from materials to snacks. We’re gathering feedback and aim for 80% positive responses. If that holds, we have a model we can replicate and expand.”</a:t>
            </a:r>
            <a:endParaRPr/>
          </a:p>
          <a:p>
            <a:pPr indent="0" lvl="0" marL="0" rtl="0" algn="l">
              <a:spcBef>
                <a:spcPts val="12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57fcfa0afc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57fcfa0afc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3a1a6584c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3a1a6584c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a"/>
              <a:t>Rikke</a:t>
            </a:r>
            <a:br>
              <a:rPr lang="da"/>
            </a:br>
            <a:r>
              <a:rPr lang="da"/>
              <a:t>The organizational diagram below illustrates the project’s structure, dividing tasks into three key branches: course development, outreach (encompassing recruitment, marketing, and social media), and administration (responsible for funding, planning, and coordination).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da"/>
              <a:t>To maximize individual contributions and foster effective collaboration within this newly formed team, personality assessments were utilized to guide role assignments.</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3a1a6584c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3a1a6584c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a"/>
              <a:t>Rikke</a:t>
            </a:r>
            <a:br>
              <a:rPr lang="da"/>
            </a:br>
            <a:r>
              <a:rPr lang="da"/>
              <a:t>”Keep satisfied” category hold high power but low influence, so these should stay informed but don’t shape the content. </a:t>
            </a:r>
            <a:endParaRPr/>
          </a:p>
          <a:p>
            <a:pPr indent="0" lvl="0" marL="0" rtl="0" algn="l">
              <a:spcBef>
                <a:spcPts val="0"/>
              </a:spcBef>
              <a:spcAft>
                <a:spcPts val="0"/>
              </a:spcAft>
              <a:buNone/>
            </a:pPr>
            <a:r>
              <a:rPr lang="da"/>
              <a:t>”Manage closely” includes those with both high power and influence, involved in course development and decision making. </a:t>
            </a:r>
            <a:endParaRPr/>
          </a:p>
          <a:p>
            <a:pPr indent="0" lvl="0" marL="0" rtl="0" algn="l">
              <a:spcBef>
                <a:spcPts val="0"/>
              </a:spcBef>
              <a:spcAft>
                <a:spcPts val="0"/>
              </a:spcAft>
              <a:buNone/>
            </a:pPr>
            <a:r>
              <a:rPr lang="da"/>
              <a:t>”Monitor” includes those minimally affected by the project and only require occasional updates. </a:t>
            </a:r>
            <a:endParaRPr/>
          </a:p>
          <a:p>
            <a:pPr indent="0" lvl="0" marL="0" rtl="0" algn="l">
              <a:spcBef>
                <a:spcPts val="0"/>
              </a:spcBef>
              <a:spcAft>
                <a:spcPts val="0"/>
              </a:spcAft>
              <a:buNone/>
            </a:pPr>
            <a:r>
              <a:rPr lang="da"/>
              <a:t>”Keep informed” applies to those with low power but high influence. These are key to logistics and execution, though not final decision-makers.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da"/>
              <a:t>to guide engagement strategy and ensure team focus</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5547ffc0d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5547ffc0d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a"/>
              <a:t>Mads</a:t>
            </a:r>
            <a:endParaRPr/>
          </a:p>
          <a:p>
            <a:pPr indent="0" lvl="0" marL="0" rtl="0" algn="l">
              <a:spcBef>
                <a:spcPts val="0"/>
              </a:spcBef>
              <a:spcAft>
                <a:spcPts val="0"/>
              </a:spcAft>
              <a:buNone/>
            </a:pPr>
            <a:r>
              <a:rPr lang="da"/>
              <a:t>Project scope is a way to set boundaries on your project and define exactly what goals, deadlines, and project deliverables …</a:t>
            </a:r>
            <a:endParaRPr/>
          </a:p>
          <a:p>
            <a:pPr indent="0" lvl="0" marL="0" rtl="0" algn="l">
              <a:spcBef>
                <a:spcPts val="0"/>
              </a:spcBef>
              <a:spcAft>
                <a:spcPts val="0"/>
              </a:spcAft>
              <a:buNone/>
            </a:pPr>
            <a:r>
              <a:rPr lang="da"/>
              <a:t>FUNDING</a:t>
            </a:r>
            <a:endParaRPr/>
          </a:p>
          <a:p>
            <a:pPr indent="0" lvl="0" marL="0" rtl="0" algn="l">
              <a:spcBef>
                <a:spcPts val="0"/>
              </a:spcBef>
              <a:spcAft>
                <a:spcPts val="0"/>
              </a:spcAft>
              <a:buNone/>
            </a:pPr>
            <a:r>
              <a:rPr lang="da"/>
              <a:t>volunteering</a:t>
            </a:r>
            <a:endParaRPr/>
          </a:p>
          <a:p>
            <a:pPr indent="0" lvl="0" marL="0" rtl="0" algn="l">
              <a:spcBef>
                <a:spcPts val="0"/>
              </a:spcBef>
              <a:spcAft>
                <a:spcPts val="0"/>
              </a:spcAft>
              <a:buNone/>
            </a:pPr>
            <a:r>
              <a:rPr lang="da"/>
              <a:t>project deliverables</a:t>
            </a:r>
            <a:endParaRPr/>
          </a:p>
          <a:p>
            <a:pPr indent="0" lvl="0" marL="0" rtl="0" algn="l">
              <a:spcBef>
                <a:spcPts val="0"/>
              </a:spcBef>
              <a:spcAft>
                <a:spcPts val="0"/>
              </a:spcAft>
              <a:buNone/>
            </a:pPr>
            <a:r>
              <a:rPr lang="da"/>
              <a:t>scope creep</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d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0.jpg"/><Relationship Id="rId4" Type="http://schemas.openxmlformats.org/officeDocument/2006/relationships/image" Target="../media/image19.jpg"/><Relationship Id="rId5" Type="http://schemas.openxmlformats.org/officeDocument/2006/relationships/image" Target="../media/image2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jpg"/><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744575"/>
            <a:ext cx="8520600" cy="1827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da"/>
              <a:t>Go-to Science</a:t>
            </a:r>
            <a:endParaRPr b="1"/>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56" name="Google Shape;56;p13"/>
          <p:cNvPicPr preferRelativeResize="0"/>
          <p:nvPr/>
        </p:nvPicPr>
        <p:blipFill>
          <a:blip r:embed="rId3">
            <a:alphaModFix/>
          </a:blip>
          <a:stretch>
            <a:fillRect/>
          </a:stretch>
        </p:blipFill>
        <p:spPr>
          <a:xfrm>
            <a:off x="0" y="2834118"/>
            <a:ext cx="9144001" cy="2227315"/>
          </a:xfrm>
          <a:prstGeom prst="rect">
            <a:avLst/>
          </a:prstGeom>
          <a:noFill/>
          <a:ln>
            <a:noFill/>
          </a:ln>
        </p:spPr>
      </p:pic>
      <p:sp>
        <p:nvSpPr>
          <p:cNvPr id="57" name="Google Shape;57;p13"/>
          <p:cNvSpPr txBox="1"/>
          <p:nvPr/>
        </p:nvSpPr>
        <p:spPr>
          <a:xfrm>
            <a:off x="2043750" y="2510425"/>
            <a:ext cx="50565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a" sz="1200">
                <a:solidFill>
                  <a:schemeClr val="dk1"/>
                </a:solidFill>
              </a:rPr>
              <a:t>Group 4: Anne Mia, Christian, Mads, Rikke, Sebastian, Simone, Tobias</a:t>
            </a:r>
            <a:endParaRPr sz="12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116" name="Shape 116"/>
        <p:cNvGrpSpPr/>
        <p:nvPr/>
      </p:nvGrpSpPr>
      <p:grpSpPr>
        <a:xfrm>
          <a:off x="0" y="0"/>
          <a:ext cx="0" cy="0"/>
          <a:chOff x="0" y="0"/>
          <a:chExt cx="0" cy="0"/>
        </a:xfrm>
      </p:grpSpPr>
      <p:sp>
        <p:nvSpPr>
          <p:cNvPr id="117" name="Google Shape;117;p2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lnSpc>
                <a:spcPct val="115000"/>
              </a:lnSpc>
              <a:spcBef>
                <a:spcPts val="1800"/>
              </a:spcBef>
              <a:spcAft>
                <a:spcPts val="400"/>
              </a:spcAft>
              <a:buSzPts val="1100"/>
              <a:buNone/>
            </a:pPr>
            <a:r>
              <a:rPr b="1" lang="da" sz="3000"/>
              <a:t>📊 How We Managed It</a:t>
            </a:r>
            <a:endParaRPr b="1" sz="3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121" name="Shape 121"/>
        <p:cNvGrpSpPr/>
        <p:nvPr/>
      </p:nvGrpSpPr>
      <p:grpSpPr>
        <a:xfrm>
          <a:off x="0" y="0"/>
          <a:ext cx="0" cy="0"/>
          <a:chOff x="0" y="0"/>
          <a:chExt cx="0" cy="0"/>
        </a:xfrm>
      </p:grpSpPr>
      <p:sp>
        <p:nvSpPr>
          <p:cNvPr id="122" name="Google Shape;122;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da"/>
              <a:t>Schedule Management</a:t>
            </a:r>
            <a:endParaRPr b="1"/>
          </a:p>
        </p:txBody>
      </p:sp>
      <p:sp>
        <p:nvSpPr>
          <p:cNvPr id="123" name="Google Shape;123;p23"/>
          <p:cNvSpPr txBox="1"/>
          <p:nvPr>
            <p:ph idx="1" type="body"/>
          </p:nvPr>
        </p:nvSpPr>
        <p:spPr>
          <a:xfrm>
            <a:off x="3237700" y="1347225"/>
            <a:ext cx="3642000" cy="20457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da" sz="1850">
                <a:solidFill>
                  <a:schemeClr val="dk1"/>
                </a:solidFill>
              </a:rPr>
              <a:t>From WHAT</a:t>
            </a:r>
            <a:endParaRPr b="1" sz="1850">
              <a:solidFill>
                <a:schemeClr val="dk1"/>
              </a:solidFill>
            </a:endParaRPr>
          </a:p>
          <a:p>
            <a:pPr indent="0" lvl="0" marL="0" rtl="0" algn="ctr">
              <a:spcBef>
                <a:spcPts val="1200"/>
              </a:spcBef>
              <a:spcAft>
                <a:spcPts val="0"/>
              </a:spcAft>
              <a:buNone/>
            </a:pPr>
            <a:br>
              <a:rPr b="1" lang="da" sz="1850">
                <a:solidFill>
                  <a:schemeClr val="dk1"/>
                </a:solidFill>
              </a:rPr>
            </a:br>
            <a:br>
              <a:rPr b="1" lang="da" sz="1850">
                <a:solidFill>
                  <a:schemeClr val="dk1"/>
                </a:solidFill>
              </a:rPr>
            </a:br>
            <a:r>
              <a:rPr b="1" lang="da" sz="1850">
                <a:solidFill>
                  <a:schemeClr val="dk1"/>
                </a:solidFill>
              </a:rPr>
              <a:t>HOW and WHEN</a:t>
            </a:r>
            <a:endParaRPr b="1" sz="1850">
              <a:solidFill>
                <a:schemeClr val="dk1"/>
              </a:solidFill>
            </a:endParaRPr>
          </a:p>
          <a:p>
            <a:pPr indent="0" lvl="0" marL="0" rtl="0" algn="l">
              <a:spcBef>
                <a:spcPts val="1200"/>
              </a:spcBef>
              <a:spcAft>
                <a:spcPts val="1200"/>
              </a:spcAft>
              <a:buNone/>
            </a:pPr>
            <a:r>
              <a:t/>
            </a:r>
            <a:endParaRPr b="1" sz="1850">
              <a:solidFill>
                <a:schemeClr val="dk1"/>
              </a:solidFill>
            </a:endParaRPr>
          </a:p>
        </p:txBody>
      </p:sp>
      <p:pic>
        <p:nvPicPr>
          <p:cNvPr id="124" name="Google Shape;124;p23" title="Skærmbillede 2025-05-10 kl. 22.03.03.png"/>
          <p:cNvPicPr preferRelativeResize="0"/>
          <p:nvPr/>
        </p:nvPicPr>
        <p:blipFill>
          <a:blip r:embed="rId3">
            <a:alphaModFix/>
          </a:blip>
          <a:stretch>
            <a:fillRect/>
          </a:stretch>
        </p:blipFill>
        <p:spPr>
          <a:xfrm>
            <a:off x="232000" y="1017726"/>
            <a:ext cx="3005703" cy="2253401"/>
          </a:xfrm>
          <a:prstGeom prst="rect">
            <a:avLst/>
          </a:prstGeom>
          <a:noFill/>
          <a:ln>
            <a:noFill/>
          </a:ln>
        </p:spPr>
      </p:pic>
      <p:pic>
        <p:nvPicPr>
          <p:cNvPr id="125" name="Google Shape;125;p23" title="Skærmbillede 2025-05-10 kl. 22.04.37.png"/>
          <p:cNvPicPr preferRelativeResize="0"/>
          <p:nvPr/>
        </p:nvPicPr>
        <p:blipFill>
          <a:blip r:embed="rId4">
            <a:alphaModFix/>
          </a:blip>
          <a:stretch>
            <a:fillRect/>
          </a:stretch>
        </p:blipFill>
        <p:spPr>
          <a:xfrm>
            <a:off x="6834116" y="934225"/>
            <a:ext cx="1998185" cy="2336900"/>
          </a:xfrm>
          <a:prstGeom prst="rect">
            <a:avLst/>
          </a:prstGeom>
          <a:noFill/>
          <a:ln>
            <a:noFill/>
          </a:ln>
        </p:spPr>
      </p:pic>
      <p:pic>
        <p:nvPicPr>
          <p:cNvPr id="126" name="Google Shape;126;p23" title="Skærmbillede 2025-05-10 kl. 22.13.52.png"/>
          <p:cNvPicPr preferRelativeResize="0"/>
          <p:nvPr/>
        </p:nvPicPr>
        <p:blipFill>
          <a:blip r:embed="rId5">
            <a:alphaModFix/>
          </a:blip>
          <a:stretch>
            <a:fillRect/>
          </a:stretch>
        </p:blipFill>
        <p:spPr>
          <a:xfrm>
            <a:off x="232000" y="3600600"/>
            <a:ext cx="4443802" cy="1325775"/>
          </a:xfrm>
          <a:prstGeom prst="rect">
            <a:avLst/>
          </a:prstGeom>
          <a:noFill/>
          <a:ln>
            <a:noFill/>
          </a:ln>
        </p:spPr>
      </p:pic>
      <p:pic>
        <p:nvPicPr>
          <p:cNvPr id="127" name="Google Shape;127;p23" title="gannt-2.jpg"/>
          <p:cNvPicPr preferRelativeResize="0"/>
          <p:nvPr/>
        </p:nvPicPr>
        <p:blipFill>
          <a:blip r:embed="rId6">
            <a:alphaModFix/>
          </a:blip>
          <a:stretch>
            <a:fillRect/>
          </a:stretch>
        </p:blipFill>
        <p:spPr>
          <a:xfrm>
            <a:off x="5251531" y="3600601"/>
            <a:ext cx="3580770" cy="1325775"/>
          </a:xfrm>
          <a:prstGeom prst="rect">
            <a:avLst/>
          </a:prstGeom>
          <a:noFill/>
          <a:ln>
            <a:noFill/>
          </a:ln>
        </p:spPr>
      </p:pic>
      <p:cxnSp>
        <p:nvCxnSpPr>
          <p:cNvPr id="128" name="Google Shape;128;p23"/>
          <p:cNvCxnSpPr/>
          <p:nvPr/>
        </p:nvCxnSpPr>
        <p:spPr>
          <a:xfrm>
            <a:off x="5058700" y="1810775"/>
            <a:ext cx="0" cy="583800"/>
          </a:xfrm>
          <a:prstGeom prst="straightConnector1">
            <a:avLst/>
          </a:prstGeom>
          <a:noFill/>
          <a:ln cap="flat" cmpd="sng" w="38100">
            <a:solidFill>
              <a:schemeClr val="dk1"/>
            </a:solidFill>
            <a:prstDash val="solid"/>
            <a:round/>
            <a:headEnd len="med" w="med" type="none"/>
            <a:tailEnd len="med" w="med" type="triangle"/>
          </a:ln>
        </p:spPr>
      </p:cxnSp>
      <p:sp>
        <p:nvSpPr>
          <p:cNvPr id="129" name="Google Shape;129;p23"/>
          <p:cNvSpPr txBox="1"/>
          <p:nvPr/>
        </p:nvSpPr>
        <p:spPr>
          <a:xfrm>
            <a:off x="232000" y="1017725"/>
            <a:ext cx="829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a" sz="1900">
                <a:solidFill>
                  <a:schemeClr val="dk1"/>
                </a:solidFill>
              </a:rPr>
              <a:t>WBS</a:t>
            </a:r>
            <a:endParaRPr b="1" sz="1900">
              <a:solidFill>
                <a:schemeClr val="dk1"/>
              </a:solidFill>
            </a:endParaRPr>
          </a:p>
        </p:txBody>
      </p:sp>
      <p:sp>
        <p:nvSpPr>
          <p:cNvPr id="130" name="Google Shape;130;p23"/>
          <p:cNvSpPr txBox="1"/>
          <p:nvPr/>
        </p:nvSpPr>
        <p:spPr>
          <a:xfrm>
            <a:off x="232000" y="4353675"/>
            <a:ext cx="829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a" sz="1900">
                <a:solidFill>
                  <a:schemeClr val="dk1"/>
                </a:solidFill>
              </a:rPr>
              <a:t>AON</a:t>
            </a:r>
            <a:endParaRPr b="1" sz="1900">
              <a:solidFill>
                <a:schemeClr val="dk1"/>
              </a:solidFill>
            </a:endParaRPr>
          </a:p>
        </p:txBody>
      </p:sp>
      <p:sp>
        <p:nvSpPr>
          <p:cNvPr id="131" name="Google Shape;131;p23"/>
          <p:cNvSpPr txBox="1"/>
          <p:nvPr/>
        </p:nvSpPr>
        <p:spPr>
          <a:xfrm>
            <a:off x="5251525" y="3600600"/>
            <a:ext cx="829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a" sz="1900">
                <a:solidFill>
                  <a:schemeClr val="dk1"/>
                </a:solidFill>
              </a:rPr>
              <a:t>Gantt</a:t>
            </a:r>
            <a:endParaRPr b="1" sz="1900">
              <a:solidFill>
                <a:schemeClr val="dk1"/>
              </a:solidFill>
            </a:endParaRPr>
          </a:p>
        </p:txBody>
      </p:sp>
      <p:sp>
        <p:nvSpPr>
          <p:cNvPr id="132" name="Google Shape;132;p23"/>
          <p:cNvSpPr txBox="1"/>
          <p:nvPr/>
        </p:nvSpPr>
        <p:spPr>
          <a:xfrm>
            <a:off x="6834125" y="934225"/>
            <a:ext cx="829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a" sz="1900">
                <a:solidFill>
                  <a:schemeClr val="dk1"/>
                </a:solidFill>
              </a:rPr>
              <a:t>RACI</a:t>
            </a:r>
            <a:endParaRPr b="1" sz="19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136" name="Shape 136"/>
        <p:cNvGrpSpPr/>
        <p:nvPr/>
      </p:nvGrpSpPr>
      <p:grpSpPr>
        <a:xfrm>
          <a:off x="0" y="0"/>
          <a:ext cx="0" cy="0"/>
          <a:chOff x="0" y="0"/>
          <a:chExt cx="0" cy="0"/>
        </a:xfrm>
      </p:grpSpPr>
      <p:sp>
        <p:nvSpPr>
          <p:cNvPr id="137" name="Google Shape;137;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da"/>
              <a:t>Schedule Management</a:t>
            </a:r>
            <a:endParaRPr b="1"/>
          </a:p>
        </p:txBody>
      </p:sp>
      <p:pic>
        <p:nvPicPr>
          <p:cNvPr id="138" name="Google Shape;138;p24" title="Skærmbillede 2025-05-10 kl. 22.03.03.png"/>
          <p:cNvPicPr preferRelativeResize="0"/>
          <p:nvPr/>
        </p:nvPicPr>
        <p:blipFill>
          <a:blip r:embed="rId3">
            <a:alphaModFix/>
          </a:blip>
          <a:stretch>
            <a:fillRect/>
          </a:stretch>
        </p:blipFill>
        <p:spPr>
          <a:xfrm>
            <a:off x="629594" y="1432350"/>
            <a:ext cx="4243725" cy="3181598"/>
          </a:xfrm>
          <a:prstGeom prst="rect">
            <a:avLst/>
          </a:prstGeom>
          <a:noFill/>
          <a:ln>
            <a:noFill/>
          </a:ln>
        </p:spPr>
      </p:pic>
      <p:pic>
        <p:nvPicPr>
          <p:cNvPr id="139" name="Google Shape;139;p24" title="Skærmbillede 2025-05-10 kl. 22.04.37.png"/>
          <p:cNvPicPr preferRelativeResize="0"/>
          <p:nvPr/>
        </p:nvPicPr>
        <p:blipFill>
          <a:blip r:embed="rId4">
            <a:alphaModFix/>
          </a:blip>
          <a:stretch>
            <a:fillRect/>
          </a:stretch>
        </p:blipFill>
        <p:spPr>
          <a:xfrm>
            <a:off x="5789825" y="1432350"/>
            <a:ext cx="2720435" cy="3181600"/>
          </a:xfrm>
          <a:prstGeom prst="rect">
            <a:avLst/>
          </a:prstGeom>
          <a:noFill/>
          <a:ln>
            <a:noFill/>
          </a:ln>
        </p:spPr>
      </p:pic>
      <p:sp>
        <p:nvSpPr>
          <p:cNvPr id="140" name="Google Shape;140;p24"/>
          <p:cNvSpPr txBox="1"/>
          <p:nvPr/>
        </p:nvSpPr>
        <p:spPr>
          <a:xfrm>
            <a:off x="629600" y="1432350"/>
            <a:ext cx="3000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a" sz="1900">
                <a:solidFill>
                  <a:schemeClr val="dk1"/>
                </a:solidFill>
              </a:rPr>
              <a:t>WBS</a:t>
            </a:r>
            <a:endParaRPr sz="500"/>
          </a:p>
        </p:txBody>
      </p:sp>
      <p:sp>
        <p:nvSpPr>
          <p:cNvPr id="141" name="Google Shape;141;p24"/>
          <p:cNvSpPr txBox="1"/>
          <p:nvPr/>
        </p:nvSpPr>
        <p:spPr>
          <a:xfrm>
            <a:off x="5789825" y="1488875"/>
            <a:ext cx="3000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a" sz="1900">
                <a:solidFill>
                  <a:schemeClr val="dk1"/>
                </a:solidFill>
              </a:rPr>
              <a:t>RACI</a:t>
            </a:r>
            <a:endParaRPr sz="13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145" name="Shape 145"/>
        <p:cNvGrpSpPr/>
        <p:nvPr/>
      </p:nvGrpSpPr>
      <p:grpSpPr>
        <a:xfrm>
          <a:off x="0" y="0"/>
          <a:ext cx="0" cy="0"/>
          <a:chOff x="0" y="0"/>
          <a:chExt cx="0" cy="0"/>
        </a:xfrm>
      </p:grpSpPr>
      <p:sp>
        <p:nvSpPr>
          <p:cNvPr id="146" name="Google Shape;146;p25"/>
          <p:cNvSpPr/>
          <p:nvPr/>
        </p:nvSpPr>
        <p:spPr>
          <a:xfrm>
            <a:off x="3886625" y="0"/>
            <a:ext cx="52575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 name="Google Shape;147;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da"/>
              <a:t>Cost Management</a:t>
            </a:r>
            <a:endParaRPr b="1"/>
          </a:p>
        </p:txBody>
      </p:sp>
      <p:sp>
        <p:nvSpPr>
          <p:cNvPr id="148" name="Google Shape;148;p25"/>
          <p:cNvSpPr txBox="1"/>
          <p:nvPr>
            <p:ph idx="1" type="body"/>
          </p:nvPr>
        </p:nvSpPr>
        <p:spPr>
          <a:xfrm>
            <a:off x="311700" y="1152475"/>
            <a:ext cx="2900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da" sz="1350">
                <a:solidFill>
                  <a:schemeClr val="dk1"/>
                </a:solidFill>
              </a:rPr>
              <a:t>Top-down vs. Buttom-up</a:t>
            </a:r>
            <a:r>
              <a:rPr b="1" lang="da" sz="1350">
                <a:solidFill>
                  <a:schemeClr val="dk1"/>
                </a:solidFill>
              </a:rPr>
              <a:t>:</a:t>
            </a:r>
            <a:r>
              <a:rPr lang="da" sz="1350">
                <a:solidFill>
                  <a:schemeClr val="dk1"/>
                </a:solidFill>
              </a:rPr>
              <a:t> </a:t>
            </a:r>
            <a:endParaRPr sz="1350">
              <a:solidFill>
                <a:schemeClr val="dk1"/>
              </a:solidFill>
            </a:endParaRPr>
          </a:p>
          <a:p>
            <a:pPr indent="-314325" lvl="0" marL="457200" rtl="0" algn="l">
              <a:spcBef>
                <a:spcPts val="1200"/>
              </a:spcBef>
              <a:spcAft>
                <a:spcPts val="0"/>
              </a:spcAft>
              <a:buClr>
                <a:schemeClr val="dk1"/>
              </a:buClr>
              <a:buSzPts val="1350"/>
              <a:buChar char="-"/>
            </a:pPr>
            <a:r>
              <a:rPr lang="da" sz="1350">
                <a:solidFill>
                  <a:schemeClr val="dk1"/>
                </a:solidFill>
              </a:rPr>
              <a:t>12% discrepancy</a:t>
            </a:r>
            <a:endParaRPr sz="1350">
              <a:solidFill>
                <a:schemeClr val="dk1"/>
              </a:solidFill>
            </a:endParaRPr>
          </a:p>
          <a:p>
            <a:pPr indent="0" lvl="0" marL="0" rtl="0" algn="l">
              <a:spcBef>
                <a:spcPts val="1200"/>
              </a:spcBef>
              <a:spcAft>
                <a:spcPts val="0"/>
              </a:spcAft>
              <a:buNone/>
            </a:pPr>
            <a:r>
              <a:t/>
            </a:r>
            <a:endParaRPr b="1" sz="1350">
              <a:solidFill>
                <a:schemeClr val="dk1"/>
              </a:solidFill>
            </a:endParaRPr>
          </a:p>
          <a:p>
            <a:pPr indent="0" lvl="0" marL="0" rtl="0" algn="l">
              <a:spcBef>
                <a:spcPts val="1200"/>
              </a:spcBef>
              <a:spcAft>
                <a:spcPts val="0"/>
              </a:spcAft>
              <a:buNone/>
            </a:pPr>
            <a:r>
              <a:rPr b="1" lang="da" sz="1350">
                <a:solidFill>
                  <a:schemeClr val="dk1"/>
                </a:solidFill>
              </a:rPr>
              <a:t>Cost Baseline:</a:t>
            </a:r>
            <a:r>
              <a:rPr lang="da" sz="1350">
                <a:solidFill>
                  <a:schemeClr val="dk1"/>
                </a:solidFill>
              </a:rPr>
              <a:t> </a:t>
            </a:r>
            <a:endParaRPr sz="1350">
              <a:solidFill>
                <a:schemeClr val="dk1"/>
              </a:solidFill>
            </a:endParaRPr>
          </a:p>
          <a:p>
            <a:pPr indent="-314325" lvl="0" marL="457200" rtl="0" algn="l">
              <a:spcBef>
                <a:spcPts val="1200"/>
              </a:spcBef>
              <a:spcAft>
                <a:spcPts val="0"/>
              </a:spcAft>
              <a:buClr>
                <a:schemeClr val="dk1"/>
              </a:buClr>
              <a:buSzPts val="1350"/>
              <a:buChar char="-"/>
            </a:pPr>
            <a:r>
              <a:rPr lang="da" sz="1350">
                <a:solidFill>
                  <a:schemeClr val="dk1"/>
                </a:solidFill>
              </a:rPr>
              <a:t>20% at initiation</a:t>
            </a:r>
            <a:endParaRPr sz="1350">
              <a:solidFill>
                <a:schemeClr val="dk1"/>
              </a:solidFill>
            </a:endParaRPr>
          </a:p>
          <a:p>
            <a:pPr indent="-314325" lvl="0" marL="457200" rtl="0" algn="l">
              <a:spcBef>
                <a:spcPts val="0"/>
              </a:spcBef>
              <a:spcAft>
                <a:spcPts val="0"/>
              </a:spcAft>
              <a:buClr>
                <a:schemeClr val="dk1"/>
              </a:buClr>
              <a:buSzPts val="1350"/>
              <a:buChar char="-"/>
            </a:pPr>
            <a:r>
              <a:rPr lang="da" sz="1350">
                <a:solidFill>
                  <a:schemeClr val="dk1"/>
                </a:solidFill>
              </a:rPr>
              <a:t>80% upon approval</a:t>
            </a:r>
            <a:endParaRPr sz="1350">
              <a:solidFill>
                <a:schemeClr val="dk1"/>
              </a:solidFill>
            </a:endParaRPr>
          </a:p>
        </p:txBody>
      </p:sp>
      <p:pic>
        <p:nvPicPr>
          <p:cNvPr id="149" name="Google Shape;149;p25"/>
          <p:cNvPicPr preferRelativeResize="0"/>
          <p:nvPr/>
        </p:nvPicPr>
        <p:blipFill rotWithShape="1">
          <a:blip r:embed="rId3">
            <a:alphaModFix/>
          </a:blip>
          <a:srcRect b="8908" l="3864" r="0" t="0"/>
          <a:stretch/>
        </p:blipFill>
        <p:spPr>
          <a:xfrm>
            <a:off x="3886500" y="714237"/>
            <a:ext cx="5257500" cy="3842013"/>
          </a:xfrm>
          <a:prstGeom prst="rect">
            <a:avLst/>
          </a:prstGeom>
          <a:noFill/>
          <a:ln>
            <a:noFill/>
          </a:ln>
        </p:spPr>
      </p:pic>
      <p:sp>
        <p:nvSpPr>
          <p:cNvPr id="150" name="Google Shape;150;p25"/>
          <p:cNvSpPr txBox="1"/>
          <p:nvPr/>
        </p:nvSpPr>
        <p:spPr>
          <a:xfrm>
            <a:off x="5707775" y="4307950"/>
            <a:ext cx="2430600" cy="4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a" sz="1800">
                <a:solidFill>
                  <a:schemeClr val="dk1"/>
                </a:solidFill>
              </a:rPr>
              <a:t>Cost Baseline</a:t>
            </a:r>
            <a:endParaRPr sz="18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154" name="Shape 154"/>
        <p:cNvGrpSpPr/>
        <p:nvPr/>
      </p:nvGrpSpPr>
      <p:grpSpPr>
        <a:xfrm>
          <a:off x="0" y="0"/>
          <a:ext cx="0" cy="0"/>
          <a:chOff x="0" y="0"/>
          <a:chExt cx="0" cy="0"/>
        </a:xfrm>
      </p:grpSpPr>
      <p:sp>
        <p:nvSpPr>
          <p:cNvPr id="155" name="Google Shape;155;p26"/>
          <p:cNvSpPr/>
          <p:nvPr/>
        </p:nvSpPr>
        <p:spPr>
          <a:xfrm>
            <a:off x="3886625" y="0"/>
            <a:ext cx="52575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6" name="Google Shape;15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da"/>
              <a:t>Risk Management</a:t>
            </a:r>
            <a:endParaRPr b="1"/>
          </a:p>
        </p:txBody>
      </p:sp>
      <p:sp>
        <p:nvSpPr>
          <p:cNvPr id="157" name="Google Shape;157;p26"/>
          <p:cNvSpPr txBox="1"/>
          <p:nvPr>
            <p:ph idx="1" type="body"/>
          </p:nvPr>
        </p:nvSpPr>
        <p:spPr>
          <a:xfrm>
            <a:off x="311700" y="1152475"/>
            <a:ext cx="2943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da" sz="1350">
                <a:solidFill>
                  <a:schemeClr val="dk1"/>
                </a:solidFill>
              </a:rPr>
              <a:t>Impact &amp; </a:t>
            </a:r>
            <a:r>
              <a:rPr b="1" lang="da" sz="1350">
                <a:solidFill>
                  <a:schemeClr val="dk1"/>
                </a:solidFill>
              </a:rPr>
              <a:t>likelihood</a:t>
            </a:r>
            <a:r>
              <a:rPr b="1" lang="da" sz="1350">
                <a:solidFill>
                  <a:schemeClr val="dk1"/>
                </a:solidFill>
              </a:rPr>
              <a:t> matrix</a:t>
            </a:r>
            <a:endParaRPr b="1" sz="1350">
              <a:solidFill>
                <a:schemeClr val="dk1"/>
              </a:solidFill>
            </a:endParaRPr>
          </a:p>
          <a:p>
            <a:pPr indent="-314325" lvl="0" marL="457200" rtl="0" algn="l">
              <a:spcBef>
                <a:spcPts val="1200"/>
              </a:spcBef>
              <a:spcAft>
                <a:spcPts val="0"/>
              </a:spcAft>
              <a:buClr>
                <a:schemeClr val="dk1"/>
              </a:buClr>
              <a:buSzPts val="1350"/>
              <a:buChar char="-"/>
            </a:pPr>
            <a:r>
              <a:rPr lang="da" sz="1350">
                <a:solidFill>
                  <a:schemeClr val="dk1"/>
                </a:solidFill>
              </a:rPr>
              <a:t>T</a:t>
            </a:r>
            <a:r>
              <a:rPr lang="da" sz="1350">
                <a:solidFill>
                  <a:schemeClr val="dk1"/>
                </a:solidFill>
              </a:rPr>
              <a:t>he event</a:t>
            </a:r>
            <a:endParaRPr sz="1350">
              <a:solidFill>
                <a:schemeClr val="dk1"/>
              </a:solidFill>
            </a:endParaRPr>
          </a:p>
          <a:p>
            <a:pPr indent="0" lvl="0" marL="0" rtl="0" algn="l">
              <a:spcBef>
                <a:spcPts val="1200"/>
              </a:spcBef>
              <a:spcAft>
                <a:spcPts val="0"/>
              </a:spcAft>
              <a:buNone/>
            </a:pPr>
            <a:r>
              <a:t/>
            </a:r>
            <a:endParaRPr sz="1350">
              <a:solidFill>
                <a:schemeClr val="dk1"/>
              </a:solidFill>
            </a:endParaRPr>
          </a:p>
          <a:p>
            <a:pPr indent="0" lvl="0" marL="0" rtl="0" algn="l">
              <a:spcBef>
                <a:spcPts val="1200"/>
              </a:spcBef>
              <a:spcAft>
                <a:spcPts val="0"/>
              </a:spcAft>
              <a:buNone/>
            </a:pPr>
            <a:r>
              <a:rPr b="1" lang="da" sz="1350">
                <a:solidFill>
                  <a:schemeClr val="dk1"/>
                </a:solidFill>
              </a:rPr>
              <a:t>Mitigation Strategy: </a:t>
            </a:r>
            <a:endParaRPr b="1" sz="1350">
              <a:solidFill>
                <a:schemeClr val="dk1"/>
              </a:solidFill>
            </a:endParaRPr>
          </a:p>
          <a:p>
            <a:pPr indent="-314325" lvl="0" marL="457200" rtl="0" algn="l">
              <a:spcBef>
                <a:spcPts val="1200"/>
              </a:spcBef>
              <a:spcAft>
                <a:spcPts val="0"/>
              </a:spcAft>
              <a:buClr>
                <a:schemeClr val="dk1"/>
              </a:buClr>
              <a:buSzPts val="1350"/>
              <a:buChar char="-"/>
            </a:pPr>
            <a:r>
              <a:rPr lang="da" sz="1350">
                <a:solidFill>
                  <a:schemeClr val="dk1"/>
                </a:solidFill>
              </a:rPr>
              <a:t>Backup role models</a:t>
            </a:r>
            <a:endParaRPr sz="1350">
              <a:solidFill>
                <a:schemeClr val="dk1"/>
              </a:solidFill>
            </a:endParaRPr>
          </a:p>
          <a:p>
            <a:pPr indent="-314325" lvl="0" marL="457200" rtl="0" algn="l">
              <a:spcBef>
                <a:spcPts val="0"/>
              </a:spcBef>
              <a:spcAft>
                <a:spcPts val="0"/>
              </a:spcAft>
              <a:buClr>
                <a:schemeClr val="dk1"/>
              </a:buClr>
              <a:buSzPts val="1350"/>
              <a:buChar char="-"/>
            </a:pPr>
            <a:r>
              <a:rPr lang="da" sz="1350">
                <a:solidFill>
                  <a:schemeClr val="dk1"/>
                </a:solidFill>
              </a:rPr>
              <a:t>Adjusting event schedule or content</a:t>
            </a:r>
            <a:endParaRPr sz="1350">
              <a:solidFill>
                <a:schemeClr val="dk1"/>
              </a:solidFill>
            </a:endParaRPr>
          </a:p>
        </p:txBody>
      </p:sp>
      <p:pic>
        <p:nvPicPr>
          <p:cNvPr id="158" name="Google Shape;158;p26"/>
          <p:cNvPicPr preferRelativeResize="0"/>
          <p:nvPr/>
        </p:nvPicPr>
        <p:blipFill>
          <a:blip r:embed="rId3">
            <a:alphaModFix/>
          </a:blip>
          <a:stretch>
            <a:fillRect/>
          </a:stretch>
        </p:blipFill>
        <p:spPr>
          <a:xfrm>
            <a:off x="4068026" y="749113"/>
            <a:ext cx="5075976" cy="4223126"/>
          </a:xfrm>
          <a:prstGeom prst="rect">
            <a:avLst/>
          </a:prstGeom>
          <a:noFill/>
          <a:ln>
            <a:noFill/>
          </a:ln>
        </p:spPr>
      </p:pic>
      <p:sp>
        <p:nvSpPr>
          <p:cNvPr id="159" name="Google Shape;159;p26"/>
          <p:cNvSpPr/>
          <p:nvPr/>
        </p:nvSpPr>
        <p:spPr>
          <a:xfrm>
            <a:off x="7118425" y="3211975"/>
            <a:ext cx="759600" cy="1009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163" name="Shape 163"/>
        <p:cNvGrpSpPr/>
        <p:nvPr/>
      </p:nvGrpSpPr>
      <p:grpSpPr>
        <a:xfrm>
          <a:off x="0" y="0"/>
          <a:ext cx="0" cy="0"/>
          <a:chOff x="0" y="0"/>
          <a:chExt cx="0" cy="0"/>
        </a:xfrm>
      </p:grpSpPr>
      <p:sp>
        <p:nvSpPr>
          <p:cNvPr id="164" name="Google Shape;164;p27"/>
          <p:cNvSpPr/>
          <p:nvPr/>
        </p:nvSpPr>
        <p:spPr>
          <a:xfrm>
            <a:off x="3886625" y="0"/>
            <a:ext cx="52575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5" name="Google Shape;165;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da"/>
              <a:t>Quality Management</a:t>
            </a:r>
            <a:endParaRPr b="1"/>
          </a:p>
        </p:txBody>
      </p:sp>
      <p:sp>
        <p:nvSpPr>
          <p:cNvPr id="166" name="Google Shape;166;p27"/>
          <p:cNvSpPr txBox="1"/>
          <p:nvPr>
            <p:ph idx="1" type="body"/>
          </p:nvPr>
        </p:nvSpPr>
        <p:spPr>
          <a:xfrm>
            <a:off x="311700" y="1152475"/>
            <a:ext cx="2444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da" sz="1350">
                <a:solidFill>
                  <a:schemeClr val="dk1"/>
                </a:solidFill>
              </a:rPr>
              <a:t>Feedback: </a:t>
            </a:r>
            <a:r>
              <a:rPr lang="da" sz="1350">
                <a:solidFill>
                  <a:schemeClr val="dk1"/>
                </a:solidFill>
              </a:rPr>
              <a:t>  </a:t>
            </a:r>
            <a:endParaRPr sz="1350">
              <a:solidFill>
                <a:schemeClr val="dk1"/>
              </a:solidFill>
            </a:endParaRPr>
          </a:p>
          <a:p>
            <a:pPr indent="-314325" lvl="0" marL="457200" rtl="0" algn="l">
              <a:spcBef>
                <a:spcPts val="1200"/>
              </a:spcBef>
              <a:spcAft>
                <a:spcPts val="0"/>
              </a:spcAft>
              <a:buClr>
                <a:schemeClr val="dk1"/>
              </a:buClr>
              <a:buSzPts val="1350"/>
              <a:buChar char="●"/>
            </a:pPr>
            <a:r>
              <a:rPr lang="da" sz="1350">
                <a:solidFill>
                  <a:schemeClr val="dk1"/>
                </a:solidFill>
              </a:rPr>
              <a:t>&gt;80% positive</a:t>
            </a:r>
            <a:endParaRPr b="1" sz="1350">
              <a:solidFill>
                <a:schemeClr val="dk1"/>
              </a:solidFill>
            </a:endParaRPr>
          </a:p>
          <a:p>
            <a:pPr indent="0" lvl="0" marL="0" rtl="0" algn="l">
              <a:spcBef>
                <a:spcPts val="1200"/>
              </a:spcBef>
              <a:spcAft>
                <a:spcPts val="0"/>
              </a:spcAft>
              <a:buNone/>
            </a:pPr>
            <a:r>
              <a:t/>
            </a:r>
            <a:endParaRPr b="1" sz="1350">
              <a:solidFill>
                <a:schemeClr val="dk1"/>
              </a:solidFill>
            </a:endParaRPr>
          </a:p>
          <a:p>
            <a:pPr indent="0" lvl="0" marL="0" rtl="0" algn="l">
              <a:spcBef>
                <a:spcPts val="1200"/>
              </a:spcBef>
              <a:spcAft>
                <a:spcPts val="0"/>
              </a:spcAft>
              <a:buNone/>
            </a:pPr>
            <a:r>
              <a:rPr b="1" lang="da" sz="1350">
                <a:solidFill>
                  <a:schemeClr val="dk1"/>
                </a:solidFill>
              </a:rPr>
              <a:t>Cost of quality</a:t>
            </a:r>
            <a:r>
              <a:rPr b="1" lang="da" sz="1350">
                <a:solidFill>
                  <a:schemeClr val="dk1"/>
                </a:solidFill>
              </a:rPr>
              <a:t>:</a:t>
            </a:r>
            <a:r>
              <a:rPr lang="da" sz="1350">
                <a:solidFill>
                  <a:schemeClr val="dk1"/>
                </a:solidFill>
              </a:rPr>
              <a:t> </a:t>
            </a:r>
            <a:endParaRPr sz="1350">
              <a:solidFill>
                <a:schemeClr val="dk1"/>
              </a:solidFill>
            </a:endParaRPr>
          </a:p>
          <a:p>
            <a:pPr indent="-314325" lvl="0" marL="457200" rtl="0" algn="l">
              <a:spcBef>
                <a:spcPts val="1200"/>
              </a:spcBef>
              <a:spcAft>
                <a:spcPts val="0"/>
              </a:spcAft>
              <a:buClr>
                <a:schemeClr val="dk1"/>
              </a:buClr>
              <a:buSzPts val="1350"/>
              <a:buChar char="●"/>
            </a:pPr>
            <a:r>
              <a:rPr lang="da" sz="1350">
                <a:solidFill>
                  <a:schemeClr val="dk1"/>
                </a:solidFill>
              </a:rPr>
              <a:t>24.000 kr difference</a:t>
            </a:r>
            <a:endParaRPr sz="1350">
              <a:solidFill>
                <a:schemeClr val="dk1"/>
              </a:solidFill>
            </a:endParaRPr>
          </a:p>
          <a:p>
            <a:pPr indent="0" lvl="0" marL="0" rtl="0" algn="l">
              <a:spcBef>
                <a:spcPts val="1200"/>
              </a:spcBef>
              <a:spcAft>
                <a:spcPts val="0"/>
              </a:spcAft>
              <a:buNone/>
            </a:pPr>
            <a:r>
              <a:t/>
            </a:r>
            <a:endParaRPr sz="1350">
              <a:solidFill>
                <a:schemeClr val="dk1"/>
              </a:solidFill>
            </a:endParaRPr>
          </a:p>
          <a:p>
            <a:pPr indent="0" lvl="0" marL="0" rtl="0" algn="l">
              <a:spcBef>
                <a:spcPts val="1200"/>
              </a:spcBef>
              <a:spcAft>
                <a:spcPts val="1200"/>
              </a:spcAft>
              <a:buNone/>
            </a:pPr>
            <a:r>
              <a:rPr b="1" lang="da" sz="1350">
                <a:solidFill>
                  <a:schemeClr val="dk1"/>
                </a:solidFill>
              </a:rPr>
              <a:t>F</a:t>
            </a:r>
            <a:r>
              <a:rPr b="1" lang="da" sz="1350">
                <a:solidFill>
                  <a:schemeClr val="dk1"/>
                </a:solidFill>
              </a:rPr>
              <a:t>ishbone diagram</a:t>
            </a:r>
            <a:endParaRPr sz="1350">
              <a:solidFill>
                <a:schemeClr val="dk1"/>
              </a:solidFill>
            </a:endParaRPr>
          </a:p>
        </p:txBody>
      </p:sp>
      <p:pic>
        <p:nvPicPr>
          <p:cNvPr id="167" name="Google Shape;167;p27"/>
          <p:cNvPicPr preferRelativeResize="0"/>
          <p:nvPr/>
        </p:nvPicPr>
        <p:blipFill>
          <a:blip r:embed="rId3">
            <a:alphaModFix/>
          </a:blip>
          <a:stretch>
            <a:fillRect/>
          </a:stretch>
        </p:blipFill>
        <p:spPr>
          <a:xfrm>
            <a:off x="3886500" y="1278179"/>
            <a:ext cx="5257500" cy="304772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171" name="Shape 171"/>
        <p:cNvGrpSpPr/>
        <p:nvPr/>
      </p:nvGrpSpPr>
      <p:grpSpPr>
        <a:xfrm>
          <a:off x="0" y="0"/>
          <a:ext cx="0" cy="0"/>
          <a:chOff x="0" y="0"/>
          <a:chExt cx="0" cy="0"/>
        </a:xfrm>
      </p:grpSpPr>
      <p:sp>
        <p:nvSpPr>
          <p:cNvPr id="172" name="Google Shape;172;p28"/>
          <p:cNvSpPr/>
          <p:nvPr/>
        </p:nvSpPr>
        <p:spPr>
          <a:xfrm>
            <a:off x="3886625" y="0"/>
            <a:ext cx="52575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 name="Google Shape;173;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da"/>
              <a:t>Resource </a:t>
            </a:r>
            <a:endParaRPr b="1"/>
          </a:p>
          <a:p>
            <a:pPr indent="0" lvl="0" marL="0" rtl="0" algn="l">
              <a:spcBef>
                <a:spcPts val="0"/>
              </a:spcBef>
              <a:spcAft>
                <a:spcPts val="0"/>
              </a:spcAft>
              <a:buNone/>
            </a:pPr>
            <a:r>
              <a:rPr b="1" lang="da"/>
              <a:t>management</a:t>
            </a:r>
            <a:endParaRPr b="1"/>
          </a:p>
        </p:txBody>
      </p:sp>
      <p:sp>
        <p:nvSpPr>
          <p:cNvPr id="174" name="Google Shape;174;p28"/>
          <p:cNvSpPr txBox="1"/>
          <p:nvPr>
            <p:ph idx="1" type="body"/>
          </p:nvPr>
        </p:nvSpPr>
        <p:spPr>
          <a:xfrm>
            <a:off x="191150" y="1429300"/>
            <a:ext cx="4911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da" sz="1350">
                <a:solidFill>
                  <a:schemeClr val="dk1"/>
                </a:solidFill>
              </a:rPr>
              <a:t>Types of resources:</a:t>
            </a:r>
            <a:endParaRPr b="1" sz="1350">
              <a:solidFill>
                <a:schemeClr val="dk1"/>
              </a:solidFill>
            </a:endParaRPr>
          </a:p>
          <a:p>
            <a:pPr indent="-314325" lvl="0" marL="457200" rtl="0" algn="l">
              <a:spcBef>
                <a:spcPts val="1200"/>
              </a:spcBef>
              <a:spcAft>
                <a:spcPts val="0"/>
              </a:spcAft>
              <a:buClr>
                <a:schemeClr val="dk1"/>
              </a:buClr>
              <a:buSzPts val="1350"/>
              <a:buChar char="●"/>
            </a:pPr>
            <a:r>
              <a:rPr lang="da" sz="1350">
                <a:solidFill>
                  <a:schemeClr val="dk1"/>
                </a:solidFill>
              </a:rPr>
              <a:t>Physical</a:t>
            </a:r>
            <a:endParaRPr sz="1350">
              <a:solidFill>
                <a:schemeClr val="dk1"/>
              </a:solidFill>
            </a:endParaRPr>
          </a:p>
          <a:p>
            <a:pPr indent="-314325" lvl="0" marL="457200" rtl="0" algn="l">
              <a:spcBef>
                <a:spcPts val="0"/>
              </a:spcBef>
              <a:spcAft>
                <a:spcPts val="0"/>
              </a:spcAft>
              <a:buClr>
                <a:schemeClr val="dk1"/>
              </a:buClr>
              <a:buSzPts val="1350"/>
              <a:buChar char="●"/>
            </a:pPr>
            <a:r>
              <a:rPr lang="da" sz="1350">
                <a:solidFill>
                  <a:schemeClr val="dk1"/>
                </a:solidFill>
              </a:rPr>
              <a:t>Human</a:t>
            </a:r>
            <a:endParaRPr sz="1350">
              <a:solidFill>
                <a:schemeClr val="dk1"/>
              </a:solidFill>
            </a:endParaRPr>
          </a:p>
          <a:p>
            <a:pPr indent="0" lvl="0" marL="0" rtl="0" algn="l">
              <a:spcBef>
                <a:spcPts val="1200"/>
              </a:spcBef>
              <a:spcAft>
                <a:spcPts val="0"/>
              </a:spcAft>
              <a:buNone/>
            </a:pPr>
            <a:r>
              <a:t/>
            </a:r>
            <a:endParaRPr sz="1350">
              <a:solidFill>
                <a:schemeClr val="dk1"/>
              </a:solidFill>
            </a:endParaRPr>
          </a:p>
          <a:p>
            <a:pPr indent="0" lvl="0" marL="457200" rtl="0" algn="l">
              <a:spcBef>
                <a:spcPts val="1200"/>
              </a:spcBef>
              <a:spcAft>
                <a:spcPts val="0"/>
              </a:spcAft>
              <a:buNone/>
            </a:pPr>
            <a:r>
              <a:t/>
            </a:r>
            <a:endParaRPr b="1" sz="1350">
              <a:solidFill>
                <a:schemeClr val="dk1"/>
              </a:solidFill>
            </a:endParaRPr>
          </a:p>
          <a:p>
            <a:pPr indent="0" lvl="0" marL="0" rtl="0" algn="l">
              <a:spcBef>
                <a:spcPts val="1200"/>
              </a:spcBef>
              <a:spcAft>
                <a:spcPts val="1200"/>
              </a:spcAft>
              <a:buNone/>
            </a:pPr>
            <a:r>
              <a:t/>
            </a:r>
            <a:endParaRPr b="1" sz="1350">
              <a:solidFill>
                <a:schemeClr val="dk1"/>
              </a:solidFill>
            </a:endParaRPr>
          </a:p>
        </p:txBody>
      </p:sp>
      <p:pic>
        <p:nvPicPr>
          <p:cNvPr id="175" name="Google Shape;175;p28"/>
          <p:cNvPicPr preferRelativeResize="0"/>
          <p:nvPr/>
        </p:nvPicPr>
        <p:blipFill>
          <a:blip r:embed="rId3">
            <a:alphaModFix/>
          </a:blip>
          <a:stretch>
            <a:fillRect/>
          </a:stretch>
        </p:blipFill>
        <p:spPr>
          <a:xfrm>
            <a:off x="4125525" y="445025"/>
            <a:ext cx="4571400" cy="4107250"/>
          </a:xfrm>
          <a:prstGeom prst="rect">
            <a:avLst/>
          </a:prstGeom>
          <a:noFill/>
          <a:ln>
            <a:noFill/>
          </a:ln>
        </p:spPr>
      </p:pic>
      <p:sp>
        <p:nvSpPr>
          <p:cNvPr id="176" name="Google Shape;176;p28"/>
          <p:cNvSpPr txBox="1"/>
          <p:nvPr/>
        </p:nvSpPr>
        <p:spPr>
          <a:xfrm>
            <a:off x="4654175" y="4668025"/>
            <a:ext cx="3722400" cy="39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b="1" lang="da" sz="1350">
                <a:solidFill>
                  <a:schemeClr val="dk1"/>
                </a:solidFill>
              </a:rPr>
              <a:t>Resource Breakdown Structure(RBS)</a:t>
            </a:r>
            <a:endParaRPr sz="18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180" name="Shape 180"/>
        <p:cNvGrpSpPr/>
        <p:nvPr/>
      </p:nvGrpSpPr>
      <p:grpSpPr>
        <a:xfrm>
          <a:off x="0" y="0"/>
          <a:ext cx="0" cy="0"/>
          <a:chOff x="0" y="0"/>
          <a:chExt cx="0" cy="0"/>
        </a:xfrm>
      </p:grpSpPr>
      <p:sp>
        <p:nvSpPr>
          <p:cNvPr id="181" name="Google Shape;181;p29"/>
          <p:cNvSpPr/>
          <p:nvPr/>
        </p:nvSpPr>
        <p:spPr>
          <a:xfrm>
            <a:off x="3886625" y="0"/>
            <a:ext cx="52575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2" name="Google Shape;182;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da"/>
              <a:t>Procurement</a:t>
            </a:r>
            <a:endParaRPr b="1"/>
          </a:p>
        </p:txBody>
      </p:sp>
      <p:sp>
        <p:nvSpPr>
          <p:cNvPr id="183" name="Google Shape;183;p29"/>
          <p:cNvSpPr txBox="1"/>
          <p:nvPr>
            <p:ph idx="1" type="body"/>
          </p:nvPr>
        </p:nvSpPr>
        <p:spPr>
          <a:xfrm>
            <a:off x="311700" y="1152475"/>
            <a:ext cx="2300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da" sz="1350">
                <a:solidFill>
                  <a:schemeClr val="dk1"/>
                </a:solidFill>
              </a:rPr>
              <a:t>Make or Buy analysis:</a:t>
            </a:r>
            <a:endParaRPr b="1" sz="1350">
              <a:solidFill>
                <a:schemeClr val="dk1"/>
              </a:solidFill>
            </a:endParaRPr>
          </a:p>
          <a:p>
            <a:pPr indent="-314325" lvl="0" marL="457200" rtl="0" algn="l">
              <a:spcBef>
                <a:spcPts val="1200"/>
              </a:spcBef>
              <a:spcAft>
                <a:spcPts val="0"/>
              </a:spcAft>
              <a:buClr>
                <a:schemeClr val="dk1"/>
              </a:buClr>
              <a:buSzPts val="1350"/>
              <a:buChar char="●"/>
            </a:pPr>
            <a:r>
              <a:rPr lang="da" sz="1350">
                <a:solidFill>
                  <a:schemeClr val="dk1"/>
                </a:solidFill>
              </a:rPr>
              <a:t>Buy</a:t>
            </a:r>
            <a:endParaRPr sz="1350">
              <a:solidFill>
                <a:schemeClr val="dk1"/>
              </a:solidFill>
            </a:endParaRPr>
          </a:p>
          <a:p>
            <a:pPr indent="0" lvl="0" marL="0" rtl="0" algn="l">
              <a:spcBef>
                <a:spcPts val="1200"/>
              </a:spcBef>
              <a:spcAft>
                <a:spcPts val="0"/>
              </a:spcAft>
              <a:buClr>
                <a:schemeClr val="dk1"/>
              </a:buClr>
              <a:buSzPts val="1100"/>
              <a:buFont typeface="Arial"/>
              <a:buNone/>
            </a:pPr>
            <a:r>
              <a:t/>
            </a:r>
            <a:endParaRPr b="1" sz="1350">
              <a:solidFill>
                <a:schemeClr val="dk1"/>
              </a:solidFill>
            </a:endParaRPr>
          </a:p>
          <a:p>
            <a:pPr indent="0" lvl="0" marL="0" rtl="0" algn="l">
              <a:spcBef>
                <a:spcPts val="1200"/>
              </a:spcBef>
              <a:spcAft>
                <a:spcPts val="0"/>
              </a:spcAft>
              <a:buClr>
                <a:schemeClr val="dk1"/>
              </a:buClr>
              <a:buSzPts val="1100"/>
              <a:buFont typeface="Arial"/>
              <a:buNone/>
            </a:pPr>
            <a:r>
              <a:rPr b="1" lang="da" sz="1350">
                <a:solidFill>
                  <a:schemeClr val="dk1"/>
                </a:solidFill>
              </a:rPr>
              <a:t>Risk sharing/</a:t>
            </a:r>
            <a:r>
              <a:rPr b="1" lang="da" sz="1350">
                <a:solidFill>
                  <a:schemeClr val="dk1"/>
                </a:solidFill>
              </a:rPr>
              <a:t>transferring</a:t>
            </a:r>
            <a:r>
              <a:rPr b="1" lang="da" sz="1350">
                <a:solidFill>
                  <a:schemeClr val="dk1"/>
                </a:solidFill>
              </a:rPr>
              <a:t>:</a:t>
            </a:r>
            <a:endParaRPr sz="1350">
              <a:solidFill>
                <a:schemeClr val="dk1"/>
              </a:solidFill>
            </a:endParaRPr>
          </a:p>
          <a:p>
            <a:pPr indent="-314325" lvl="0" marL="457200" rtl="0" algn="l">
              <a:spcBef>
                <a:spcPts val="1200"/>
              </a:spcBef>
              <a:spcAft>
                <a:spcPts val="0"/>
              </a:spcAft>
              <a:buClr>
                <a:schemeClr val="dk1"/>
              </a:buClr>
              <a:buSzPts val="1350"/>
              <a:buChar char="●"/>
            </a:pPr>
            <a:r>
              <a:rPr lang="da" sz="1350">
                <a:solidFill>
                  <a:schemeClr val="dk1"/>
                </a:solidFill>
              </a:rPr>
              <a:t>Fixed price contracts</a:t>
            </a:r>
            <a:endParaRPr sz="1350">
              <a:solidFill>
                <a:schemeClr val="dk1"/>
              </a:solidFill>
            </a:endParaRPr>
          </a:p>
          <a:p>
            <a:pPr indent="-314325" lvl="0" marL="457200" rtl="0" algn="l">
              <a:spcBef>
                <a:spcPts val="0"/>
              </a:spcBef>
              <a:spcAft>
                <a:spcPts val="0"/>
              </a:spcAft>
              <a:buClr>
                <a:schemeClr val="dk1"/>
              </a:buClr>
              <a:buSzPts val="1350"/>
              <a:buChar char="●"/>
            </a:pPr>
            <a:r>
              <a:rPr lang="da" sz="1350">
                <a:solidFill>
                  <a:schemeClr val="dk1"/>
                </a:solidFill>
              </a:rPr>
              <a:t>Single sourcing</a:t>
            </a:r>
            <a:endParaRPr sz="1350">
              <a:solidFill>
                <a:schemeClr val="dk1"/>
              </a:solidFill>
            </a:endParaRPr>
          </a:p>
          <a:p>
            <a:pPr indent="-314325" lvl="0" marL="457200" rtl="0" algn="l">
              <a:spcBef>
                <a:spcPts val="0"/>
              </a:spcBef>
              <a:spcAft>
                <a:spcPts val="0"/>
              </a:spcAft>
              <a:buClr>
                <a:schemeClr val="dk1"/>
              </a:buClr>
              <a:buSzPts val="1350"/>
              <a:buChar char="●"/>
            </a:pPr>
            <a:r>
              <a:rPr lang="da" sz="1350">
                <a:solidFill>
                  <a:schemeClr val="dk1"/>
                </a:solidFill>
              </a:rPr>
              <a:t>Snacks can be multiple sourcing</a:t>
            </a:r>
            <a:endParaRPr sz="1350">
              <a:solidFill>
                <a:schemeClr val="dk1"/>
              </a:solidFill>
            </a:endParaRPr>
          </a:p>
        </p:txBody>
      </p:sp>
      <p:pic>
        <p:nvPicPr>
          <p:cNvPr id="184" name="Google Shape;184;p29"/>
          <p:cNvPicPr preferRelativeResize="0"/>
          <p:nvPr/>
        </p:nvPicPr>
        <p:blipFill rotWithShape="1">
          <a:blip r:embed="rId3">
            <a:alphaModFix/>
          </a:blip>
          <a:srcRect b="0" l="0" r="1351" t="0"/>
          <a:stretch/>
        </p:blipFill>
        <p:spPr>
          <a:xfrm>
            <a:off x="3886625" y="1003650"/>
            <a:ext cx="5257500" cy="3714048"/>
          </a:xfrm>
          <a:prstGeom prst="rect">
            <a:avLst/>
          </a:prstGeom>
          <a:noFill/>
          <a:ln>
            <a:noFill/>
          </a:ln>
        </p:spPr>
      </p:pic>
      <p:sp>
        <p:nvSpPr>
          <p:cNvPr id="185" name="Google Shape;185;p29"/>
          <p:cNvSpPr txBox="1"/>
          <p:nvPr/>
        </p:nvSpPr>
        <p:spPr>
          <a:xfrm>
            <a:off x="5530875" y="4717700"/>
            <a:ext cx="42831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a" sz="1350">
                <a:solidFill>
                  <a:schemeClr val="dk1"/>
                </a:solidFill>
              </a:rPr>
              <a:t>Procurement plan</a:t>
            </a:r>
            <a:endParaRPr b="1" sz="135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189" name="Shape 189"/>
        <p:cNvGrpSpPr/>
        <p:nvPr/>
      </p:nvGrpSpPr>
      <p:grpSpPr>
        <a:xfrm>
          <a:off x="0" y="0"/>
          <a:ext cx="0" cy="0"/>
          <a:chOff x="0" y="0"/>
          <a:chExt cx="0" cy="0"/>
        </a:xfrm>
      </p:grpSpPr>
      <p:sp>
        <p:nvSpPr>
          <p:cNvPr id="190" name="Google Shape;19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da"/>
              <a:t>Communication Management</a:t>
            </a:r>
            <a:endParaRPr b="1"/>
          </a:p>
        </p:txBody>
      </p:sp>
      <p:sp>
        <p:nvSpPr>
          <p:cNvPr id="191" name="Google Shape;191;p30"/>
          <p:cNvSpPr/>
          <p:nvPr/>
        </p:nvSpPr>
        <p:spPr>
          <a:xfrm>
            <a:off x="5107800" y="50"/>
            <a:ext cx="40362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2" name="Google Shape;192;p30"/>
          <p:cNvSpPr txBox="1"/>
          <p:nvPr>
            <p:ph idx="1" type="body"/>
          </p:nvPr>
        </p:nvSpPr>
        <p:spPr>
          <a:xfrm>
            <a:off x="311700" y="1152475"/>
            <a:ext cx="4911000" cy="3416400"/>
          </a:xfrm>
          <a:prstGeom prst="rect">
            <a:avLst/>
          </a:prstGeom>
        </p:spPr>
        <p:txBody>
          <a:bodyPr anchorCtr="0" anchor="t" bIns="91425" lIns="91425" spcFirstLastPara="1" rIns="91425" wrap="square" tIns="91425">
            <a:normAutofit/>
          </a:bodyPr>
          <a:lstStyle/>
          <a:p>
            <a:pPr indent="-314325" lvl="0" marL="457200" rtl="0" algn="l">
              <a:spcBef>
                <a:spcPts val="0"/>
              </a:spcBef>
              <a:spcAft>
                <a:spcPts val="0"/>
              </a:spcAft>
              <a:buClr>
                <a:schemeClr val="dk1"/>
              </a:buClr>
              <a:buSzPts val="1350"/>
              <a:buChar char="-"/>
            </a:pPr>
            <a:r>
              <a:rPr lang="da" sz="1350">
                <a:solidFill>
                  <a:schemeClr val="dk1"/>
                </a:solidFill>
              </a:rPr>
              <a:t>Enhances a</a:t>
            </a:r>
            <a:r>
              <a:rPr lang="da" sz="1350">
                <a:solidFill>
                  <a:schemeClr val="dk1"/>
                </a:solidFill>
              </a:rPr>
              <a:t>lignment</a:t>
            </a:r>
            <a:r>
              <a:rPr lang="da" sz="1350">
                <a:solidFill>
                  <a:schemeClr val="dk1"/>
                </a:solidFill>
              </a:rPr>
              <a:t> &amp; team collaboration</a:t>
            </a:r>
            <a:endParaRPr sz="1350">
              <a:solidFill>
                <a:schemeClr val="dk1"/>
              </a:solidFill>
            </a:endParaRPr>
          </a:p>
          <a:p>
            <a:pPr indent="-314325" lvl="0" marL="457200" rtl="0" algn="l">
              <a:spcBef>
                <a:spcPts val="0"/>
              </a:spcBef>
              <a:spcAft>
                <a:spcPts val="0"/>
              </a:spcAft>
              <a:buClr>
                <a:schemeClr val="dk1"/>
              </a:buClr>
              <a:buSzPts val="1350"/>
              <a:buChar char="-"/>
            </a:pPr>
            <a:r>
              <a:rPr lang="da" sz="1350">
                <a:solidFill>
                  <a:schemeClr val="dk1"/>
                </a:solidFill>
              </a:rPr>
              <a:t>Reduces risks by </a:t>
            </a:r>
            <a:r>
              <a:rPr lang="da" sz="1350">
                <a:solidFill>
                  <a:schemeClr val="dk1"/>
                </a:solidFill>
              </a:rPr>
              <a:t>misunderstanding </a:t>
            </a:r>
            <a:endParaRPr sz="1350">
              <a:solidFill>
                <a:schemeClr val="dk1"/>
              </a:solidFill>
            </a:endParaRPr>
          </a:p>
          <a:p>
            <a:pPr indent="0" lvl="0" marL="0" rtl="0" algn="l">
              <a:spcBef>
                <a:spcPts val="1200"/>
              </a:spcBef>
              <a:spcAft>
                <a:spcPts val="0"/>
              </a:spcAft>
              <a:buNone/>
            </a:pPr>
            <a:r>
              <a:t/>
            </a:r>
            <a:endParaRPr sz="1350">
              <a:solidFill>
                <a:schemeClr val="dk1"/>
              </a:solidFill>
            </a:endParaRPr>
          </a:p>
          <a:p>
            <a:pPr indent="0" lvl="0" marL="0" rtl="0" algn="l">
              <a:spcBef>
                <a:spcPts val="1200"/>
              </a:spcBef>
              <a:spcAft>
                <a:spcPts val="0"/>
              </a:spcAft>
              <a:buNone/>
            </a:pPr>
            <a:r>
              <a:rPr b="1" lang="da" sz="1450">
                <a:solidFill>
                  <a:schemeClr val="dk1"/>
                </a:solidFill>
              </a:rPr>
              <a:t>Communication Requirement Analysis</a:t>
            </a:r>
            <a:endParaRPr b="1" sz="1450">
              <a:solidFill>
                <a:schemeClr val="dk1"/>
              </a:solidFill>
            </a:endParaRPr>
          </a:p>
          <a:p>
            <a:pPr indent="-314325" lvl="0" marL="457200" rtl="0" algn="l">
              <a:spcBef>
                <a:spcPts val="1200"/>
              </a:spcBef>
              <a:spcAft>
                <a:spcPts val="0"/>
              </a:spcAft>
              <a:buClr>
                <a:schemeClr val="dk1"/>
              </a:buClr>
              <a:buSzPts val="1350"/>
              <a:buChar char="-"/>
            </a:pPr>
            <a:r>
              <a:rPr lang="da" sz="1350">
                <a:solidFill>
                  <a:schemeClr val="dk1"/>
                </a:solidFill>
              </a:rPr>
              <a:t>Stakeholder &amp; Communication needs</a:t>
            </a:r>
            <a:endParaRPr sz="1350">
              <a:solidFill>
                <a:schemeClr val="dk1"/>
              </a:solidFill>
            </a:endParaRPr>
          </a:p>
          <a:p>
            <a:pPr indent="0" lvl="0" marL="0" rtl="0" algn="l">
              <a:spcBef>
                <a:spcPts val="1200"/>
              </a:spcBef>
              <a:spcAft>
                <a:spcPts val="0"/>
              </a:spcAft>
              <a:buNone/>
            </a:pPr>
            <a:r>
              <a:t/>
            </a:r>
            <a:endParaRPr b="1" sz="1450">
              <a:solidFill>
                <a:schemeClr val="dk1"/>
              </a:solidFill>
            </a:endParaRPr>
          </a:p>
          <a:p>
            <a:pPr indent="0" lvl="0" marL="0" rtl="0" algn="l">
              <a:spcBef>
                <a:spcPts val="1200"/>
              </a:spcBef>
              <a:spcAft>
                <a:spcPts val="0"/>
              </a:spcAft>
              <a:buNone/>
            </a:pPr>
            <a:r>
              <a:rPr b="1" lang="da" sz="1450">
                <a:solidFill>
                  <a:schemeClr val="dk1"/>
                </a:solidFill>
              </a:rPr>
              <a:t>Implementation</a:t>
            </a:r>
            <a:endParaRPr b="1" sz="1450">
              <a:solidFill>
                <a:schemeClr val="dk1"/>
              </a:solidFill>
            </a:endParaRPr>
          </a:p>
          <a:p>
            <a:pPr indent="-314325" lvl="0" marL="457200" rtl="0" algn="l">
              <a:spcBef>
                <a:spcPts val="1200"/>
              </a:spcBef>
              <a:spcAft>
                <a:spcPts val="0"/>
              </a:spcAft>
              <a:buClr>
                <a:schemeClr val="dk1"/>
              </a:buClr>
              <a:buSzPts val="1350"/>
              <a:buChar char="-"/>
            </a:pPr>
            <a:r>
              <a:rPr lang="da" sz="1350">
                <a:solidFill>
                  <a:schemeClr val="dk1"/>
                </a:solidFill>
              </a:rPr>
              <a:t>Communication plan</a:t>
            </a:r>
            <a:endParaRPr sz="1350">
              <a:solidFill>
                <a:schemeClr val="dk1"/>
              </a:solidFill>
            </a:endParaRPr>
          </a:p>
          <a:p>
            <a:pPr indent="0" lvl="0" marL="0" rtl="0" algn="l">
              <a:spcBef>
                <a:spcPts val="1200"/>
              </a:spcBef>
              <a:spcAft>
                <a:spcPts val="1200"/>
              </a:spcAft>
              <a:buNone/>
            </a:pPr>
            <a:r>
              <a:t/>
            </a:r>
            <a:endParaRPr sz="1350">
              <a:solidFill>
                <a:schemeClr val="dk1"/>
              </a:solidFill>
            </a:endParaRPr>
          </a:p>
        </p:txBody>
      </p:sp>
      <p:pic>
        <p:nvPicPr>
          <p:cNvPr id="193" name="Google Shape;193;p30"/>
          <p:cNvPicPr preferRelativeResize="0"/>
          <p:nvPr/>
        </p:nvPicPr>
        <p:blipFill>
          <a:blip r:embed="rId3">
            <a:alphaModFix/>
          </a:blip>
          <a:stretch>
            <a:fillRect/>
          </a:stretch>
        </p:blipFill>
        <p:spPr>
          <a:xfrm>
            <a:off x="5107750" y="1598775"/>
            <a:ext cx="4036250" cy="1940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197" name="Shape 197"/>
        <p:cNvGrpSpPr/>
        <p:nvPr/>
      </p:nvGrpSpPr>
      <p:grpSpPr>
        <a:xfrm>
          <a:off x="0" y="0"/>
          <a:ext cx="0" cy="0"/>
          <a:chOff x="0" y="0"/>
          <a:chExt cx="0" cy="0"/>
        </a:xfrm>
      </p:grpSpPr>
      <p:sp>
        <p:nvSpPr>
          <p:cNvPr id="198" name="Google Shape;198;p3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lnSpc>
                <a:spcPct val="115000"/>
              </a:lnSpc>
              <a:spcBef>
                <a:spcPts val="1800"/>
              </a:spcBef>
              <a:spcAft>
                <a:spcPts val="400"/>
              </a:spcAft>
              <a:buSzPts val="1100"/>
              <a:buNone/>
            </a:pPr>
            <a:r>
              <a:rPr b="1" lang="da" sz="3000"/>
              <a:t>🔄 Reflection &amp; Next Steps</a:t>
            </a:r>
            <a:endParaRPr b="1" sz="3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61" name="Shape 61"/>
        <p:cNvGrpSpPr/>
        <p:nvPr/>
      </p:nvGrpSpPr>
      <p:grpSpPr>
        <a:xfrm>
          <a:off x="0" y="0"/>
          <a:ext cx="0" cy="0"/>
          <a:chOff x="0" y="0"/>
          <a:chExt cx="0" cy="0"/>
        </a:xfrm>
      </p:grpSpPr>
      <p:sp>
        <p:nvSpPr>
          <p:cNvPr id="62" name="Google Shape;62;p1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lnSpc>
                <a:spcPct val="115000"/>
              </a:lnSpc>
              <a:spcBef>
                <a:spcPts val="1800"/>
              </a:spcBef>
              <a:spcAft>
                <a:spcPts val="400"/>
              </a:spcAft>
              <a:buSzPts val="1100"/>
              <a:buNone/>
            </a:pPr>
            <a:r>
              <a:rPr b="1" lang="da" sz="3000"/>
              <a:t>🔍 Problem &amp; Purpose</a:t>
            </a:r>
            <a:endParaRPr b="1" sz="3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202" name="Shape 202"/>
        <p:cNvGrpSpPr/>
        <p:nvPr/>
      </p:nvGrpSpPr>
      <p:grpSpPr>
        <a:xfrm>
          <a:off x="0" y="0"/>
          <a:ext cx="0" cy="0"/>
          <a:chOff x="0" y="0"/>
          <a:chExt cx="0" cy="0"/>
        </a:xfrm>
      </p:grpSpPr>
      <p:sp>
        <p:nvSpPr>
          <p:cNvPr id="203" name="Google Shape;203;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da"/>
              <a:t>Project Reflection</a:t>
            </a:r>
            <a:endParaRPr b="1"/>
          </a:p>
        </p:txBody>
      </p:sp>
      <p:sp>
        <p:nvSpPr>
          <p:cNvPr id="204" name="Google Shape;204;p32"/>
          <p:cNvSpPr txBox="1"/>
          <p:nvPr>
            <p:ph idx="1" type="body"/>
          </p:nvPr>
        </p:nvSpPr>
        <p:spPr>
          <a:xfrm>
            <a:off x="311700" y="1152475"/>
            <a:ext cx="4911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da" sz="1450">
                <a:solidFill>
                  <a:schemeClr val="dk1"/>
                </a:solidFill>
              </a:rPr>
              <a:t>Tool usage</a:t>
            </a:r>
            <a:endParaRPr b="1" sz="1450">
              <a:solidFill>
                <a:schemeClr val="dk1"/>
              </a:solidFill>
            </a:endParaRPr>
          </a:p>
          <a:p>
            <a:pPr indent="-314325" lvl="0" marL="457200" rtl="0" algn="l">
              <a:spcBef>
                <a:spcPts val="1200"/>
              </a:spcBef>
              <a:spcAft>
                <a:spcPts val="0"/>
              </a:spcAft>
              <a:buClr>
                <a:schemeClr val="dk1"/>
              </a:buClr>
              <a:buSzPts val="1350"/>
              <a:buChar char="-"/>
            </a:pPr>
            <a:r>
              <a:rPr lang="da" sz="1350">
                <a:solidFill>
                  <a:schemeClr val="dk1"/>
                </a:solidFill>
              </a:rPr>
              <a:t>Make-or-buy analysis</a:t>
            </a:r>
            <a:endParaRPr sz="1350">
              <a:solidFill>
                <a:schemeClr val="dk1"/>
              </a:solidFill>
            </a:endParaRPr>
          </a:p>
          <a:p>
            <a:pPr indent="-314325" lvl="0" marL="457200" rtl="0" algn="l">
              <a:spcBef>
                <a:spcPts val="0"/>
              </a:spcBef>
              <a:spcAft>
                <a:spcPts val="0"/>
              </a:spcAft>
              <a:buClr>
                <a:schemeClr val="dk1"/>
              </a:buClr>
              <a:buSzPts val="1350"/>
              <a:buChar char="-"/>
            </a:pPr>
            <a:r>
              <a:rPr lang="da" sz="1350">
                <a:solidFill>
                  <a:schemeClr val="dk1"/>
                </a:solidFill>
              </a:rPr>
              <a:t>Work Breakdown Structure</a:t>
            </a:r>
            <a:endParaRPr sz="1350">
              <a:solidFill>
                <a:schemeClr val="dk1"/>
              </a:solidFill>
            </a:endParaRPr>
          </a:p>
          <a:p>
            <a:pPr indent="0" lvl="0" marL="0" rtl="0" algn="l">
              <a:spcBef>
                <a:spcPts val="1200"/>
              </a:spcBef>
              <a:spcAft>
                <a:spcPts val="0"/>
              </a:spcAft>
              <a:buNone/>
            </a:pPr>
            <a:r>
              <a:rPr b="1" lang="da" sz="1450">
                <a:solidFill>
                  <a:schemeClr val="dk1"/>
                </a:solidFill>
              </a:rPr>
              <a:t>Role usage</a:t>
            </a:r>
            <a:endParaRPr b="1" sz="1450">
              <a:solidFill>
                <a:schemeClr val="dk1"/>
              </a:solidFill>
            </a:endParaRPr>
          </a:p>
          <a:p>
            <a:pPr indent="-314325" lvl="0" marL="457200" rtl="0" algn="l">
              <a:spcBef>
                <a:spcPts val="1200"/>
              </a:spcBef>
              <a:spcAft>
                <a:spcPts val="0"/>
              </a:spcAft>
              <a:buClr>
                <a:schemeClr val="dk1"/>
              </a:buClr>
              <a:buSzPts val="1350"/>
              <a:buChar char="-"/>
            </a:pPr>
            <a:r>
              <a:rPr lang="da" sz="1350">
                <a:solidFill>
                  <a:schemeClr val="dk1"/>
                </a:solidFill>
              </a:rPr>
              <a:t>Many roles for simple project</a:t>
            </a:r>
            <a:endParaRPr sz="1350">
              <a:solidFill>
                <a:schemeClr val="dk1"/>
              </a:solidFill>
            </a:endParaRPr>
          </a:p>
          <a:p>
            <a:pPr indent="-314325" lvl="0" marL="457200" rtl="0" algn="l">
              <a:spcBef>
                <a:spcPts val="0"/>
              </a:spcBef>
              <a:spcAft>
                <a:spcPts val="0"/>
              </a:spcAft>
              <a:buClr>
                <a:schemeClr val="dk1"/>
              </a:buClr>
              <a:buSzPts val="1350"/>
              <a:buChar char="-"/>
            </a:pPr>
            <a:r>
              <a:rPr lang="da" sz="1350">
                <a:solidFill>
                  <a:schemeClr val="dk1"/>
                </a:solidFill>
              </a:rPr>
              <a:t>Well defined roles</a:t>
            </a:r>
            <a:endParaRPr sz="1350">
              <a:solidFill>
                <a:schemeClr val="dk1"/>
              </a:solidFill>
            </a:endParaRPr>
          </a:p>
          <a:p>
            <a:pPr indent="0" lvl="0" marL="0" rtl="0" algn="l">
              <a:spcBef>
                <a:spcPts val="1200"/>
              </a:spcBef>
              <a:spcAft>
                <a:spcPts val="0"/>
              </a:spcAft>
              <a:buNone/>
            </a:pPr>
            <a:r>
              <a:rPr b="1" lang="da" sz="1450">
                <a:solidFill>
                  <a:schemeClr val="dk1"/>
                </a:solidFill>
              </a:rPr>
              <a:t>Future changes</a:t>
            </a:r>
            <a:endParaRPr b="1" sz="1450">
              <a:solidFill>
                <a:schemeClr val="dk1"/>
              </a:solidFill>
            </a:endParaRPr>
          </a:p>
          <a:p>
            <a:pPr indent="-314325" lvl="0" marL="457200" rtl="0" algn="l">
              <a:spcBef>
                <a:spcPts val="1200"/>
              </a:spcBef>
              <a:spcAft>
                <a:spcPts val="0"/>
              </a:spcAft>
              <a:buClr>
                <a:schemeClr val="dk1"/>
              </a:buClr>
              <a:buSzPts val="1350"/>
              <a:buChar char="-"/>
            </a:pPr>
            <a:r>
              <a:rPr lang="da" sz="1350">
                <a:solidFill>
                  <a:schemeClr val="dk1"/>
                </a:solidFill>
              </a:rPr>
              <a:t>Critical about the tools used</a:t>
            </a:r>
            <a:endParaRPr sz="1350">
              <a:solidFill>
                <a:schemeClr val="dk1"/>
              </a:solidFill>
            </a:endParaRPr>
          </a:p>
        </p:txBody>
      </p:sp>
      <p:pic>
        <p:nvPicPr>
          <p:cNvPr id="205" name="Google Shape;205;p32" title="DSC08179.jpg"/>
          <p:cNvPicPr preferRelativeResize="0"/>
          <p:nvPr/>
        </p:nvPicPr>
        <p:blipFill rotWithShape="1">
          <a:blip r:embed="rId3">
            <a:alphaModFix/>
          </a:blip>
          <a:srcRect b="0" l="12332" r="19268" t="0"/>
          <a:stretch/>
        </p:blipFill>
        <p:spPr>
          <a:xfrm>
            <a:off x="3865300" y="0"/>
            <a:ext cx="5278705" cy="51435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209" name="Shape 209"/>
        <p:cNvGrpSpPr/>
        <p:nvPr/>
      </p:nvGrpSpPr>
      <p:grpSpPr>
        <a:xfrm>
          <a:off x="0" y="0"/>
          <a:ext cx="0" cy="0"/>
          <a:chOff x="0" y="0"/>
          <a:chExt cx="0" cy="0"/>
        </a:xfrm>
      </p:grpSpPr>
      <p:sp>
        <p:nvSpPr>
          <p:cNvPr id="210" name="Google Shape;210;p33"/>
          <p:cNvSpPr/>
          <p:nvPr/>
        </p:nvSpPr>
        <p:spPr>
          <a:xfrm>
            <a:off x="-79050" y="2802675"/>
            <a:ext cx="9223200" cy="2237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1" name="Google Shape;211;p33"/>
          <p:cNvSpPr txBox="1"/>
          <p:nvPr>
            <p:ph type="ctrTitle"/>
          </p:nvPr>
        </p:nvSpPr>
        <p:spPr>
          <a:xfrm>
            <a:off x="311700" y="744575"/>
            <a:ext cx="8520600" cy="1827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da"/>
              <a:t>Questions?</a:t>
            </a:r>
            <a:endParaRPr b="1"/>
          </a:p>
        </p:txBody>
      </p:sp>
      <p:sp>
        <p:nvSpPr>
          <p:cNvPr id="212" name="Google Shape;212;p33"/>
          <p:cNvSpPr txBox="1"/>
          <p:nvPr/>
        </p:nvSpPr>
        <p:spPr>
          <a:xfrm>
            <a:off x="2043750" y="2510425"/>
            <a:ext cx="50565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pic>
        <p:nvPicPr>
          <p:cNvPr id="213" name="Google Shape;213;p33" title="High5Girls Robotics Jun 30 2020 0009.jpg"/>
          <p:cNvPicPr preferRelativeResize="0"/>
          <p:nvPr/>
        </p:nvPicPr>
        <p:blipFill rotWithShape="1">
          <a:blip r:embed="rId3">
            <a:alphaModFix/>
          </a:blip>
          <a:srcRect b="0" l="0" r="17783" t="0"/>
          <a:stretch/>
        </p:blipFill>
        <p:spPr>
          <a:xfrm>
            <a:off x="133525" y="2852050"/>
            <a:ext cx="2721075" cy="2138952"/>
          </a:xfrm>
          <a:prstGeom prst="rect">
            <a:avLst/>
          </a:prstGeom>
          <a:noFill/>
          <a:ln>
            <a:noFill/>
          </a:ln>
        </p:spPr>
      </p:pic>
      <p:pic>
        <p:nvPicPr>
          <p:cNvPr id="214" name="Google Shape;214;p33" title="High5Girls Robotics Jun 30 2020 0050.jpg"/>
          <p:cNvPicPr preferRelativeResize="0"/>
          <p:nvPr/>
        </p:nvPicPr>
        <p:blipFill rotWithShape="1">
          <a:blip r:embed="rId4">
            <a:alphaModFix/>
          </a:blip>
          <a:srcRect b="0" l="22305" r="0" t="0"/>
          <a:stretch/>
        </p:blipFill>
        <p:spPr>
          <a:xfrm>
            <a:off x="6439100" y="2852050"/>
            <a:ext cx="2571377" cy="2138952"/>
          </a:xfrm>
          <a:prstGeom prst="rect">
            <a:avLst/>
          </a:prstGeom>
          <a:noFill/>
          <a:ln>
            <a:noFill/>
          </a:ln>
        </p:spPr>
      </p:pic>
      <p:pic>
        <p:nvPicPr>
          <p:cNvPr id="215" name="Google Shape;215;p33" title="DSC01088.jpg"/>
          <p:cNvPicPr preferRelativeResize="0"/>
          <p:nvPr/>
        </p:nvPicPr>
        <p:blipFill>
          <a:blip r:embed="rId5">
            <a:alphaModFix/>
          </a:blip>
          <a:stretch>
            <a:fillRect/>
          </a:stretch>
        </p:blipFill>
        <p:spPr>
          <a:xfrm>
            <a:off x="3042237" y="2852050"/>
            <a:ext cx="3209226" cy="213895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66" name="Shape 66"/>
        <p:cNvGrpSpPr/>
        <p:nvPr/>
      </p:nvGrpSpPr>
      <p:grpSpPr>
        <a:xfrm>
          <a:off x="0" y="0"/>
          <a:ext cx="0" cy="0"/>
          <a:chOff x="0" y="0"/>
          <a:chExt cx="0" cy="0"/>
        </a:xfrm>
      </p:grpSpPr>
      <p:pic>
        <p:nvPicPr>
          <p:cNvPr id="67" name="Google Shape;67;p15"/>
          <p:cNvPicPr preferRelativeResize="0"/>
          <p:nvPr/>
        </p:nvPicPr>
        <p:blipFill rotWithShape="1">
          <a:blip r:embed="rId3">
            <a:alphaModFix/>
          </a:blip>
          <a:srcRect b="0" l="0" r="12937" t="0"/>
          <a:stretch/>
        </p:blipFill>
        <p:spPr>
          <a:xfrm>
            <a:off x="5100150" y="100"/>
            <a:ext cx="4478201" cy="5143400"/>
          </a:xfrm>
          <a:prstGeom prst="rect">
            <a:avLst/>
          </a:prstGeom>
          <a:noFill/>
          <a:ln>
            <a:noFill/>
          </a:ln>
        </p:spPr>
      </p:pic>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da"/>
              <a:t>Executive Summary</a:t>
            </a:r>
            <a:endParaRPr b="1"/>
          </a:p>
        </p:txBody>
      </p:sp>
      <p:sp>
        <p:nvSpPr>
          <p:cNvPr id="69" name="Google Shape;69;p15"/>
          <p:cNvSpPr txBox="1"/>
          <p:nvPr>
            <p:ph idx="1" type="body"/>
          </p:nvPr>
        </p:nvSpPr>
        <p:spPr>
          <a:xfrm>
            <a:off x="311700" y="1152475"/>
            <a:ext cx="4788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Clr>
                <a:schemeClr val="dk1"/>
              </a:buClr>
              <a:buSzPts val="1100"/>
              <a:buFont typeface="Arial"/>
              <a:buNone/>
            </a:pPr>
            <a:r>
              <a:rPr b="1" lang="da" sz="1200">
                <a:solidFill>
                  <a:schemeClr val="dk1"/>
                </a:solidFill>
              </a:rPr>
              <a:t>High5Girls After-School Event Series</a:t>
            </a:r>
            <a:endParaRPr b="1" sz="1200">
              <a:solidFill>
                <a:schemeClr val="dk1"/>
              </a:solidFill>
            </a:endParaRPr>
          </a:p>
          <a:p>
            <a:pPr indent="-304800" lvl="0" marL="457200" rtl="0" algn="l">
              <a:spcBef>
                <a:spcPts val="1200"/>
              </a:spcBef>
              <a:spcAft>
                <a:spcPts val="0"/>
              </a:spcAft>
              <a:buClr>
                <a:schemeClr val="dk1"/>
              </a:buClr>
              <a:buSzPts val="1200"/>
              <a:buChar char="●"/>
            </a:pPr>
            <a:r>
              <a:rPr lang="da" sz="1200">
                <a:solidFill>
                  <a:schemeClr val="dk1"/>
                </a:solidFill>
              </a:rPr>
              <a:t>🎯 </a:t>
            </a:r>
            <a:r>
              <a:rPr b="1" lang="da" sz="1200">
                <a:solidFill>
                  <a:schemeClr val="dk1"/>
                </a:solidFill>
              </a:rPr>
              <a:t>Goal</a:t>
            </a:r>
            <a:r>
              <a:rPr lang="da" sz="1200">
                <a:solidFill>
                  <a:schemeClr val="dk1"/>
                </a:solidFill>
              </a:rPr>
              <a:t>: Hands-on STEM learning for girls (13–16)</a:t>
            </a:r>
            <a:br>
              <a:rPr lang="da" sz="1200">
                <a:solidFill>
                  <a:schemeClr val="dk1"/>
                </a:solidFill>
              </a:rPr>
            </a:br>
            <a:endParaRPr sz="1200">
              <a:solidFill>
                <a:schemeClr val="dk1"/>
              </a:solidFill>
            </a:endParaRPr>
          </a:p>
          <a:p>
            <a:pPr indent="-304800" lvl="0" marL="457200" rtl="0" algn="l">
              <a:spcBef>
                <a:spcPts val="0"/>
              </a:spcBef>
              <a:spcAft>
                <a:spcPts val="0"/>
              </a:spcAft>
              <a:buClr>
                <a:schemeClr val="dk1"/>
              </a:buClr>
              <a:buSzPts val="1200"/>
              <a:buChar char="●"/>
            </a:pPr>
            <a:r>
              <a:rPr lang="da" sz="1200">
                <a:solidFill>
                  <a:schemeClr val="dk1"/>
                </a:solidFill>
              </a:rPr>
              <a:t>🤖 </a:t>
            </a:r>
            <a:r>
              <a:rPr b="1" lang="da" sz="1200">
                <a:solidFill>
                  <a:schemeClr val="dk1"/>
                </a:solidFill>
              </a:rPr>
              <a:t>Focus</a:t>
            </a:r>
            <a:r>
              <a:rPr lang="da" sz="1200">
                <a:solidFill>
                  <a:schemeClr val="dk1"/>
                </a:solidFill>
              </a:rPr>
              <a:t>: Robotics with Arduino &amp; electronics</a:t>
            </a:r>
            <a:br>
              <a:rPr lang="da" sz="1200">
                <a:solidFill>
                  <a:schemeClr val="dk1"/>
                </a:solidFill>
              </a:rPr>
            </a:br>
            <a:endParaRPr sz="1200">
              <a:solidFill>
                <a:schemeClr val="dk1"/>
              </a:solidFill>
            </a:endParaRPr>
          </a:p>
          <a:p>
            <a:pPr indent="-304800" lvl="0" marL="457200" rtl="0" algn="l">
              <a:spcBef>
                <a:spcPts val="0"/>
              </a:spcBef>
              <a:spcAft>
                <a:spcPts val="0"/>
              </a:spcAft>
              <a:buClr>
                <a:schemeClr val="dk1"/>
              </a:buClr>
              <a:buSzPts val="1200"/>
              <a:buChar char="●"/>
            </a:pPr>
            <a:r>
              <a:rPr lang="da" sz="1200">
                <a:solidFill>
                  <a:schemeClr val="dk1"/>
                </a:solidFill>
              </a:rPr>
              <a:t>👩‍🔬 </a:t>
            </a:r>
            <a:r>
              <a:rPr b="1" lang="da" sz="1200">
                <a:solidFill>
                  <a:schemeClr val="dk1"/>
                </a:solidFill>
              </a:rPr>
              <a:t>Role Models</a:t>
            </a:r>
            <a:r>
              <a:rPr lang="da" sz="1200">
                <a:solidFill>
                  <a:schemeClr val="dk1"/>
                </a:solidFill>
              </a:rPr>
              <a:t>: Female STEM role models</a:t>
            </a:r>
            <a:br>
              <a:rPr lang="da" sz="1200">
                <a:solidFill>
                  <a:schemeClr val="dk1"/>
                </a:solidFill>
              </a:rPr>
            </a:br>
            <a:endParaRPr sz="1200">
              <a:solidFill>
                <a:schemeClr val="dk1"/>
              </a:solidFill>
            </a:endParaRPr>
          </a:p>
          <a:p>
            <a:pPr indent="-304800" lvl="0" marL="457200" rtl="0" algn="l">
              <a:spcBef>
                <a:spcPts val="0"/>
              </a:spcBef>
              <a:spcAft>
                <a:spcPts val="0"/>
              </a:spcAft>
              <a:buClr>
                <a:schemeClr val="dk1"/>
              </a:buClr>
              <a:buSzPts val="1200"/>
              <a:buChar char="●"/>
            </a:pPr>
            <a:r>
              <a:rPr lang="da" sz="1200">
                <a:solidFill>
                  <a:schemeClr val="dk1"/>
                </a:solidFill>
              </a:rPr>
              <a:t>🌱 </a:t>
            </a:r>
            <a:r>
              <a:rPr b="1" lang="da" sz="1200">
                <a:solidFill>
                  <a:schemeClr val="dk1"/>
                </a:solidFill>
              </a:rPr>
              <a:t>Impact</a:t>
            </a:r>
            <a:r>
              <a:rPr lang="da" sz="1200">
                <a:solidFill>
                  <a:schemeClr val="dk1"/>
                </a:solidFill>
              </a:rPr>
              <a:t>: Build skills, spark curiosity, grow confidence</a:t>
            </a:r>
            <a:br>
              <a:rPr lang="da" sz="1200">
                <a:solidFill>
                  <a:schemeClr val="dk1"/>
                </a:solidFill>
              </a:rPr>
            </a:br>
            <a:endParaRPr sz="1200">
              <a:solidFill>
                <a:schemeClr val="dk1"/>
              </a:solidFill>
            </a:endParaRPr>
          </a:p>
          <a:p>
            <a:pPr indent="0" lvl="0" marL="0" rtl="0" algn="l">
              <a:spcBef>
                <a:spcPts val="1200"/>
              </a:spcBef>
              <a:spcAft>
                <a:spcPts val="1200"/>
              </a:spcAft>
              <a:buClr>
                <a:schemeClr val="dk1"/>
              </a:buClr>
              <a:buSzPts val="1100"/>
              <a:buFont typeface="Arial"/>
              <a:buNone/>
            </a:pPr>
            <a:r>
              <a:rPr b="1" lang="da" sz="1200">
                <a:solidFill>
                  <a:schemeClr val="dk1"/>
                </a:solidFill>
              </a:rPr>
              <a:t>Pilot completed — positive feedback &amp; high interest!</a:t>
            </a:r>
            <a:endParaRPr sz="145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da"/>
              <a:t>Project Description</a:t>
            </a:r>
            <a:endParaRPr b="1"/>
          </a:p>
        </p:txBody>
      </p:sp>
      <p:sp>
        <p:nvSpPr>
          <p:cNvPr id="75" name="Google Shape;75;p16"/>
          <p:cNvSpPr txBox="1"/>
          <p:nvPr>
            <p:ph idx="1" type="body"/>
          </p:nvPr>
        </p:nvSpPr>
        <p:spPr>
          <a:xfrm>
            <a:off x="311700" y="1152475"/>
            <a:ext cx="4788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1000"/>
              </a:spcBef>
              <a:spcAft>
                <a:spcPts val="0"/>
              </a:spcAft>
              <a:buClr>
                <a:schemeClr val="dk1"/>
              </a:buClr>
              <a:buSzPts val="852"/>
              <a:buFont typeface="Arial"/>
              <a:buNone/>
            </a:pPr>
            <a:r>
              <a:rPr b="1" lang="da" sz="1000">
                <a:solidFill>
                  <a:schemeClr val="dk1"/>
                </a:solidFill>
              </a:rPr>
              <a:t>Why It Matters</a:t>
            </a:r>
            <a:endParaRPr b="1" sz="1000">
              <a:solidFill>
                <a:schemeClr val="dk1"/>
              </a:solidFill>
            </a:endParaRPr>
          </a:p>
          <a:p>
            <a:pPr indent="-292100" lvl="0" marL="457200" rtl="0" algn="l">
              <a:lnSpc>
                <a:spcPct val="95000"/>
              </a:lnSpc>
              <a:spcBef>
                <a:spcPts val="1000"/>
              </a:spcBef>
              <a:spcAft>
                <a:spcPts val="0"/>
              </a:spcAft>
              <a:buClr>
                <a:schemeClr val="dk1"/>
              </a:buClr>
              <a:buSzPts val="1000"/>
              <a:buChar char="●"/>
            </a:pPr>
            <a:r>
              <a:rPr lang="da" sz="1000">
                <a:solidFill>
                  <a:schemeClr val="dk1"/>
                </a:solidFill>
              </a:rPr>
              <a:t>Girls are underrepresented in STEM</a:t>
            </a:r>
            <a:endParaRPr sz="1000">
              <a:solidFill>
                <a:schemeClr val="dk1"/>
              </a:solidFill>
            </a:endParaRPr>
          </a:p>
          <a:p>
            <a:pPr indent="-292100" lvl="0" marL="457200" rtl="0" algn="l">
              <a:lnSpc>
                <a:spcPct val="95000"/>
              </a:lnSpc>
              <a:spcBef>
                <a:spcPts val="1200"/>
              </a:spcBef>
              <a:spcAft>
                <a:spcPts val="0"/>
              </a:spcAft>
              <a:buClr>
                <a:schemeClr val="dk1"/>
              </a:buClr>
              <a:buSzPts val="1000"/>
              <a:buChar char="●"/>
            </a:pPr>
            <a:r>
              <a:rPr lang="da" sz="1000">
                <a:solidFill>
                  <a:schemeClr val="dk1"/>
                </a:solidFill>
              </a:rPr>
              <a:t>Early engagement makes a difference</a:t>
            </a:r>
            <a:endParaRPr sz="1000">
              <a:solidFill>
                <a:schemeClr val="dk1"/>
              </a:solidFill>
            </a:endParaRPr>
          </a:p>
          <a:p>
            <a:pPr indent="-292100" lvl="0" marL="457200" rtl="0" algn="l">
              <a:lnSpc>
                <a:spcPct val="95000"/>
              </a:lnSpc>
              <a:spcBef>
                <a:spcPts val="1000"/>
              </a:spcBef>
              <a:spcAft>
                <a:spcPts val="0"/>
              </a:spcAft>
              <a:buClr>
                <a:schemeClr val="dk1"/>
              </a:buClr>
              <a:buSzPts val="1000"/>
              <a:buChar char="●"/>
            </a:pPr>
            <a:r>
              <a:rPr lang="da" sz="1000">
                <a:solidFill>
                  <a:schemeClr val="dk1"/>
                </a:solidFill>
              </a:rPr>
              <a:t>Our events feel like sports or music lessons — just STEM</a:t>
            </a:r>
            <a:endParaRPr sz="1000">
              <a:solidFill>
                <a:schemeClr val="dk1"/>
              </a:solidFill>
            </a:endParaRPr>
          </a:p>
          <a:p>
            <a:pPr indent="0" lvl="0" marL="0" rtl="0" algn="l">
              <a:lnSpc>
                <a:spcPct val="95000"/>
              </a:lnSpc>
              <a:spcBef>
                <a:spcPts val="1200"/>
              </a:spcBef>
              <a:spcAft>
                <a:spcPts val="0"/>
              </a:spcAft>
              <a:buClr>
                <a:schemeClr val="dk1"/>
              </a:buClr>
              <a:buSzPts val="852"/>
              <a:buFont typeface="Arial"/>
              <a:buNone/>
            </a:pPr>
            <a:r>
              <a:rPr b="1" lang="da" sz="1000">
                <a:solidFill>
                  <a:schemeClr val="dk1"/>
                </a:solidFill>
              </a:rPr>
              <a:t>What We Face</a:t>
            </a:r>
            <a:endParaRPr b="1" sz="1000">
              <a:solidFill>
                <a:schemeClr val="dk1"/>
              </a:solidFill>
            </a:endParaRPr>
          </a:p>
          <a:p>
            <a:pPr indent="-292100" lvl="0" marL="457200" rtl="0" algn="l">
              <a:lnSpc>
                <a:spcPct val="95000"/>
              </a:lnSpc>
              <a:spcBef>
                <a:spcPts val="1000"/>
              </a:spcBef>
              <a:spcAft>
                <a:spcPts val="0"/>
              </a:spcAft>
              <a:buClr>
                <a:schemeClr val="dk1"/>
              </a:buClr>
              <a:buSzPts val="1000"/>
              <a:buChar char="●"/>
            </a:pPr>
            <a:r>
              <a:rPr lang="da" sz="1000">
                <a:solidFill>
                  <a:schemeClr val="dk1"/>
                </a:solidFill>
              </a:rPr>
              <a:t>🎯 Reaching participants</a:t>
            </a:r>
            <a:endParaRPr sz="1000">
              <a:solidFill>
                <a:schemeClr val="dk1"/>
              </a:solidFill>
            </a:endParaRPr>
          </a:p>
          <a:p>
            <a:pPr indent="-292100" lvl="0" marL="457200" rtl="0" algn="l">
              <a:lnSpc>
                <a:spcPct val="95000"/>
              </a:lnSpc>
              <a:spcBef>
                <a:spcPts val="1200"/>
              </a:spcBef>
              <a:spcAft>
                <a:spcPts val="0"/>
              </a:spcAft>
              <a:buClr>
                <a:schemeClr val="dk1"/>
              </a:buClr>
              <a:buSzPts val="1000"/>
              <a:buChar char="●"/>
            </a:pPr>
            <a:r>
              <a:rPr lang="da" sz="1000">
                <a:solidFill>
                  <a:schemeClr val="dk1"/>
                </a:solidFill>
              </a:rPr>
              <a:t>🔄 Scaling sustainably</a:t>
            </a:r>
            <a:endParaRPr sz="1000">
              <a:solidFill>
                <a:schemeClr val="dk1"/>
              </a:solidFill>
            </a:endParaRPr>
          </a:p>
          <a:p>
            <a:pPr indent="-292100" lvl="0" marL="457200" rtl="0" algn="l">
              <a:lnSpc>
                <a:spcPct val="95000"/>
              </a:lnSpc>
              <a:spcBef>
                <a:spcPts val="1000"/>
              </a:spcBef>
              <a:spcAft>
                <a:spcPts val="0"/>
              </a:spcAft>
              <a:buClr>
                <a:schemeClr val="dk1"/>
              </a:buClr>
              <a:buSzPts val="1000"/>
              <a:buChar char="●"/>
            </a:pPr>
            <a:r>
              <a:rPr lang="da" sz="1000">
                <a:solidFill>
                  <a:schemeClr val="dk1"/>
                </a:solidFill>
              </a:rPr>
              <a:t>📦 Managing logistics</a:t>
            </a:r>
            <a:endParaRPr sz="1000">
              <a:solidFill>
                <a:schemeClr val="dk1"/>
              </a:solidFill>
            </a:endParaRPr>
          </a:p>
          <a:p>
            <a:pPr indent="0" lvl="0" marL="0" rtl="0" algn="l">
              <a:lnSpc>
                <a:spcPct val="95000"/>
              </a:lnSpc>
              <a:spcBef>
                <a:spcPts val="1200"/>
              </a:spcBef>
              <a:spcAft>
                <a:spcPts val="0"/>
              </a:spcAft>
              <a:buClr>
                <a:schemeClr val="dk1"/>
              </a:buClr>
              <a:buSzPts val="852"/>
              <a:buFont typeface="Arial"/>
              <a:buNone/>
            </a:pPr>
            <a:r>
              <a:rPr b="1" lang="da" sz="1000">
                <a:solidFill>
                  <a:schemeClr val="dk1"/>
                </a:solidFill>
              </a:rPr>
              <a:t>Where We Are</a:t>
            </a:r>
            <a:endParaRPr b="1" sz="1000">
              <a:solidFill>
                <a:schemeClr val="dk1"/>
              </a:solidFill>
            </a:endParaRPr>
          </a:p>
          <a:p>
            <a:pPr indent="-292100" lvl="0" marL="457200" rtl="0" algn="l">
              <a:lnSpc>
                <a:spcPct val="95000"/>
              </a:lnSpc>
              <a:spcBef>
                <a:spcPts val="1000"/>
              </a:spcBef>
              <a:spcAft>
                <a:spcPts val="0"/>
              </a:spcAft>
              <a:buClr>
                <a:schemeClr val="dk1"/>
              </a:buClr>
              <a:buSzPts val="1000"/>
              <a:buChar char="●"/>
            </a:pPr>
            <a:r>
              <a:rPr lang="da" sz="1000">
                <a:solidFill>
                  <a:schemeClr val="dk1"/>
                </a:solidFill>
              </a:rPr>
              <a:t>🧪 Pilot done</a:t>
            </a:r>
            <a:endParaRPr sz="1000">
              <a:solidFill>
                <a:schemeClr val="dk1"/>
              </a:solidFill>
            </a:endParaRPr>
          </a:p>
          <a:p>
            <a:pPr indent="-292100" lvl="0" marL="457200" rtl="0" algn="l">
              <a:lnSpc>
                <a:spcPct val="95000"/>
              </a:lnSpc>
              <a:spcBef>
                <a:spcPts val="1200"/>
              </a:spcBef>
              <a:spcAft>
                <a:spcPts val="0"/>
              </a:spcAft>
              <a:buClr>
                <a:schemeClr val="dk1"/>
              </a:buClr>
              <a:buSzPts val="1000"/>
              <a:buChar char="●"/>
            </a:pPr>
            <a:r>
              <a:rPr lang="da" sz="1000">
                <a:solidFill>
                  <a:schemeClr val="dk1"/>
                </a:solidFill>
              </a:rPr>
              <a:t>🔧 Ongoing development</a:t>
            </a:r>
            <a:endParaRPr sz="1000">
              <a:solidFill>
                <a:schemeClr val="dk1"/>
              </a:solidFill>
            </a:endParaRPr>
          </a:p>
          <a:p>
            <a:pPr indent="-292100" lvl="0" marL="457200" rtl="0" algn="l">
              <a:lnSpc>
                <a:spcPct val="95000"/>
              </a:lnSpc>
              <a:spcBef>
                <a:spcPts val="1000"/>
              </a:spcBef>
              <a:spcAft>
                <a:spcPts val="1200"/>
              </a:spcAft>
              <a:buClr>
                <a:schemeClr val="dk1"/>
              </a:buClr>
              <a:buSzPts val="1000"/>
              <a:buChar char="●"/>
            </a:pPr>
            <a:r>
              <a:rPr lang="da" sz="1000">
                <a:solidFill>
                  <a:schemeClr val="dk1"/>
                </a:solidFill>
              </a:rPr>
              <a:t>📊 Evaluation &amp; feedback in progress</a:t>
            </a:r>
            <a:endParaRPr sz="1000">
              <a:solidFill>
                <a:schemeClr val="dk1"/>
              </a:solidFill>
            </a:endParaRPr>
          </a:p>
        </p:txBody>
      </p:sp>
      <p:pic>
        <p:nvPicPr>
          <p:cNvPr id="76" name="Google Shape;76;p16" title="DSC08593.jpg"/>
          <p:cNvPicPr preferRelativeResize="0"/>
          <p:nvPr/>
        </p:nvPicPr>
        <p:blipFill rotWithShape="1">
          <a:blip r:embed="rId3">
            <a:alphaModFix/>
          </a:blip>
          <a:srcRect b="0" l="16351" r="12585" t="0"/>
          <a:stretch/>
        </p:blipFill>
        <p:spPr>
          <a:xfrm>
            <a:off x="5100150" y="50"/>
            <a:ext cx="5484001"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80" name="Shape 80"/>
        <p:cNvGrpSpPr/>
        <p:nvPr/>
      </p:nvGrpSpPr>
      <p:grpSpPr>
        <a:xfrm>
          <a:off x="0" y="0"/>
          <a:ext cx="0" cy="0"/>
          <a:chOff x="0" y="0"/>
          <a:chExt cx="0" cy="0"/>
        </a:xfrm>
      </p:grpSpPr>
      <p:pic>
        <p:nvPicPr>
          <p:cNvPr id="81" name="Google Shape;81;p17"/>
          <p:cNvPicPr preferRelativeResize="0"/>
          <p:nvPr/>
        </p:nvPicPr>
        <p:blipFill rotWithShape="1">
          <a:blip r:embed="rId3">
            <a:alphaModFix/>
          </a:blip>
          <a:srcRect b="0" l="0" r="0" t="0"/>
          <a:stretch/>
        </p:blipFill>
        <p:spPr>
          <a:xfrm>
            <a:off x="5100150" y="0"/>
            <a:ext cx="4611725" cy="5143400"/>
          </a:xfrm>
          <a:prstGeom prst="rect">
            <a:avLst/>
          </a:prstGeom>
          <a:noFill/>
          <a:ln>
            <a:noFill/>
          </a:ln>
        </p:spPr>
      </p:pic>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da"/>
              <a:t>Key numbers</a:t>
            </a:r>
            <a:endParaRPr b="1"/>
          </a:p>
        </p:txBody>
      </p:sp>
      <p:sp>
        <p:nvSpPr>
          <p:cNvPr id="83" name="Google Shape;83;p17"/>
          <p:cNvSpPr txBox="1"/>
          <p:nvPr>
            <p:ph idx="1" type="body"/>
          </p:nvPr>
        </p:nvSpPr>
        <p:spPr>
          <a:xfrm>
            <a:off x="148950" y="1130750"/>
            <a:ext cx="49512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1200"/>
              </a:spcBef>
              <a:spcAft>
                <a:spcPts val="0"/>
              </a:spcAft>
              <a:buClr>
                <a:schemeClr val="dk1"/>
              </a:buClr>
              <a:buSzPct val="100000"/>
              <a:buFont typeface="Arial"/>
              <a:buNone/>
            </a:pPr>
            <a:r>
              <a:rPr b="1" lang="da" sz="1100">
                <a:solidFill>
                  <a:schemeClr val="dk1"/>
                </a:solidFill>
              </a:rPr>
              <a:t>Audience &amp; Partners</a:t>
            </a:r>
            <a:endParaRPr b="1" sz="1100">
              <a:solidFill>
                <a:schemeClr val="dk1"/>
              </a:solidFill>
            </a:endParaRPr>
          </a:p>
          <a:p>
            <a:pPr indent="-293211" lvl="0" marL="457200" rtl="0" algn="l">
              <a:spcBef>
                <a:spcPts val="1200"/>
              </a:spcBef>
              <a:spcAft>
                <a:spcPts val="0"/>
              </a:spcAft>
              <a:buClr>
                <a:schemeClr val="dk1"/>
              </a:buClr>
              <a:buSzPct val="100000"/>
              <a:buChar char="●"/>
            </a:pPr>
            <a:r>
              <a:rPr lang="da" sz="1100">
                <a:solidFill>
                  <a:schemeClr val="dk1"/>
                </a:solidFill>
              </a:rPr>
              <a:t>👧 Girls 13–16</a:t>
            </a:r>
            <a:br>
              <a:rPr lang="da" sz="1100">
                <a:solidFill>
                  <a:schemeClr val="dk1"/>
                </a:solidFill>
              </a:rPr>
            </a:br>
            <a:endParaRPr sz="1100">
              <a:solidFill>
                <a:schemeClr val="dk1"/>
              </a:solidFill>
            </a:endParaRPr>
          </a:p>
          <a:p>
            <a:pPr indent="-293211" lvl="0" marL="457200" rtl="0" algn="l">
              <a:spcBef>
                <a:spcPts val="0"/>
              </a:spcBef>
              <a:spcAft>
                <a:spcPts val="0"/>
              </a:spcAft>
              <a:buClr>
                <a:schemeClr val="dk1"/>
              </a:buClr>
              <a:buSzPct val="100000"/>
              <a:buChar char="●"/>
            </a:pPr>
            <a:r>
              <a:rPr lang="da" sz="1100">
                <a:solidFill>
                  <a:schemeClr val="dk1"/>
                </a:solidFill>
              </a:rPr>
              <a:t>👥 Engineers, schools, &amp; community orgs</a:t>
            </a:r>
            <a:endParaRPr sz="1100">
              <a:solidFill>
                <a:schemeClr val="dk1"/>
              </a:solidFill>
            </a:endParaRPr>
          </a:p>
          <a:p>
            <a:pPr indent="0" lvl="0" marL="0" rtl="0" algn="l">
              <a:spcBef>
                <a:spcPts val="1200"/>
              </a:spcBef>
              <a:spcAft>
                <a:spcPts val="0"/>
              </a:spcAft>
              <a:buClr>
                <a:schemeClr val="dk1"/>
              </a:buClr>
              <a:buSzPct val="100000"/>
              <a:buFont typeface="Arial"/>
              <a:buNone/>
            </a:pPr>
            <a:r>
              <a:rPr b="1" lang="da" sz="1100">
                <a:solidFill>
                  <a:schemeClr val="dk1"/>
                </a:solidFill>
              </a:rPr>
              <a:t>Timeline</a:t>
            </a:r>
            <a:endParaRPr b="1" sz="1100">
              <a:solidFill>
                <a:schemeClr val="dk1"/>
              </a:solidFill>
            </a:endParaRPr>
          </a:p>
          <a:p>
            <a:pPr indent="-293211" lvl="0" marL="457200" rtl="0" algn="l">
              <a:spcBef>
                <a:spcPts val="1200"/>
              </a:spcBef>
              <a:spcAft>
                <a:spcPts val="0"/>
              </a:spcAft>
              <a:buClr>
                <a:schemeClr val="dk1"/>
              </a:buClr>
              <a:buSzPct val="100000"/>
              <a:buChar char="●"/>
            </a:pPr>
            <a:r>
              <a:rPr lang="da" sz="1100">
                <a:solidFill>
                  <a:schemeClr val="dk1"/>
                </a:solidFill>
              </a:rPr>
              <a:t>🗓️ 3 months planning</a:t>
            </a:r>
            <a:br>
              <a:rPr lang="da" sz="1100">
                <a:solidFill>
                  <a:schemeClr val="dk1"/>
                </a:solidFill>
              </a:rPr>
            </a:br>
            <a:endParaRPr sz="1100">
              <a:solidFill>
                <a:schemeClr val="dk1"/>
              </a:solidFill>
            </a:endParaRPr>
          </a:p>
          <a:p>
            <a:pPr indent="-293211" lvl="0" marL="457200" rtl="0" algn="l">
              <a:spcBef>
                <a:spcPts val="0"/>
              </a:spcBef>
              <a:spcAft>
                <a:spcPts val="0"/>
              </a:spcAft>
              <a:buClr>
                <a:schemeClr val="dk1"/>
              </a:buClr>
              <a:buSzPct val="100000"/>
              <a:buChar char="●"/>
            </a:pPr>
            <a:r>
              <a:rPr lang="da" sz="1100">
                <a:solidFill>
                  <a:schemeClr val="dk1"/>
                </a:solidFill>
              </a:rPr>
              <a:t>⏱️ 5 weeks execution</a:t>
            </a:r>
            <a:endParaRPr sz="1100">
              <a:solidFill>
                <a:schemeClr val="dk1"/>
              </a:solidFill>
            </a:endParaRPr>
          </a:p>
          <a:p>
            <a:pPr indent="0" lvl="0" marL="0" rtl="0" algn="l">
              <a:spcBef>
                <a:spcPts val="1200"/>
              </a:spcBef>
              <a:spcAft>
                <a:spcPts val="0"/>
              </a:spcAft>
              <a:buClr>
                <a:schemeClr val="dk1"/>
              </a:buClr>
              <a:buSzPct val="100000"/>
              <a:buFont typeface="Arial"/>
              <a:buNone/>
            </a:pPr>
            <a:r>
              <a:rPr b="1" lang="da" sz="1100">
                <a:solidFill>
                  <a:schemeClr val="dk1"/>
                </a:solidFill>
              </a:rPr>
              <a:t>Budget</a:t>
            </a:r>
            <a:endParaRPr b="1" sz="1100">
              <a:solidFill>
                <a:schemeClr val="dk1"/>
              </a:solidFill>
            </a:endParaRPr>
          </a:p>
          <a:p>
            <a:pPr indent="-293211" lvl="0" marL="457200" rtl="0" algn="l">
              <a:spcBef>
                <a:spcPts val="1200"/>
              </a:spcBef>
              <a:spcAft>
                <a:spcPts val="0"/>
              </a:spcAft>
              <a:buClr>
                <a:schemeClr val="dk1"/>
              </a:buClr>
              <a:buSzPct val="100000"/>
              <a:buChar char="●"/>
            </a:pPr>
            <a:r>
              <a:rPr lang="da" sz="1100">
                <a:solidFill>
                  <a:schemeClr val="dk1"/>
                </a:solidFill>
              </a:rPr>
              <a:t>💰 25,000 DKK per series</a:t>
            </a:r>
            <a:br>
              <a:rPr lang="da" sz="1100">
                <a:solidFill>
                  <a:schemeClr val="dk1"/>
                </a:solidFill>
              </a:rPr>
            </a:br>
            <a:endParaRPr sz="1100">
              <a:solidFill>
                <a:schemeClr val="dk1"/>
              </a:solidFill>
            </a:endParaRPr>
          </a:p>
          <a:p>
            <a:pPr indent="-293211" lvl="0" marL="457200" rtl="0" algn="l">
              <a:spcBef>
                <a:spcPts val="0"/>
              </a:spcBef>
              <a:spcAft>
                <a:spcPts val="0"/>
              </a:spcAft>
              <a:buClr>
                <a:schemeClr val="dk1"/>
              </a:buClr>
              <a:buSzPct val="100000"/>
              <a:buChar char="●"/>
            </a:pPr>
            <a:r>
              <a:rPr lang="da" sz="1100">
                <a:solidFill>
                  <a:schemeClr val="dk1"/>
                </a:solidFill>
              </a:rPr>
              <a:t>🤝 Funded by sponsors</a:t>
            </a:r>
            <a:endParaRPr sz="1100">
              <a:solidFill>
                <a:schemeClr val="dk1"/>
              </a:solidFill>
            </a:endParaRPr>
          </a:p>
          <a:p>
            <a:pPr indent="0" lvl="0" marL="0" rtl="0" algn="l">
              <a:spcBef>
                <a:spcPts val="1200"/>
              </a:spcBef>
              <a:spcAft>
                <a:spcPts val="0"/>
              </a:spcAft>
              <a:buClr>
                <a:schemeClr val="dk1"/>
              </a:buClr>
              <a:buSzPct val="100000"/>
              <a:buFont typeface="Arial"/>
              <a:buNone/>
            </a:pPr>
            <a:r>
              <a:rPr b="1" lang="da" sz="1100">
                <a:solidFill>
                  <a:schemeClr val="dk1"/>
                </a:solidFill>
              </a:rPr>
              <a:t>Goal</a:t>
            </a:r>
            <a:endParaRPr b="1" sz="1100">
              <a:solidFill>
                <a:schemeClr val="dk1"/>
              </a:solidFill>
            </a:endParaRPr>
          </a:p>
          <a:p>
            <a:pPr indent="-293211" lvl="0" marL="457200" rtl="0" algn="l">
              <a:spcBef>
                <a:spcPts val="1200"/>
              </a:spcBef>
              <a:spcAft>
                <a:spcPts val="0"/>
              </a:spcAft>
              <a:buClr>
                <a:schemeClr val="dk1"/>
              </a:buClr>
              <a:buSzPct val="100000"/>
              <a:buChar char="●"/>
            </a:pPr>
            <a:r>
              <a:rPr lang="da" sz="1100">
                <a:solidFill>
                  <a:schemeClr val="dk1"/>
                </a:solidFill>
              </a:rPr>
              <a:t>📈 80% positive feedback = scale to more STEM topics &amp; cities</a:t>
            </a:r>
            <a:endParaRPr b="1" sz="135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87" name="Shape 87"/>
        <p:cNvGrpSpPr/>
        <p:nvPr/>
      </p:nvGrpSpPr>
      <p:grpSpPr>
        <a:xfrm>
          <a:off x="0" y="0"/>
          <a:ext cx="0" cy="0"/>
          <a:chOff x="0" y="0"/>
          <a:chExt cx="0" cy="0"/>
        </a:xfrm>
      </p:grpSpPr>
      <p:sp>
        <p:nvSpPr>
          <p:cNvPr id="88" name="Google Shape;88;p1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lnSpc>
                <a:spcPct val="115000"/>
              </a:lnSpc>
              <a:spcBef>
                <a:spcPts val="1800"/>
              </a:spcBef>
              <a:spcAft>
                <a:spcPts val="400"/>
              </a:spcAft>
              <a:buSzPts val="990"/>
              <a:buNone/>
            </a:pPr>
            <a:r>
              <a:rPr b="1" lang="da" sz="3030"/>
              <a:t>📚 How We Delivered It</a:t>
            </a:r>
            <a:endParaRPr b="1" sz="324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92" name="Shape 92"/>
        <p:cNvGrpSpPr/>
        <p:nvPr/>
      </p:nvGrpSpPr>
      <p:grpSpPr>
        <a:xfrm>
          <a:off x="0" y="0"/>
          <a:ext cx="0" cy="0"/>
          <a:chOff x="0" y="0"/>
          <a:chExt cx="0" cy="0"/>
        </a:xfrm>
      </p:grpSpPr>
      <p:sp>
        <p:nvSpPr>
          <p:cNvPr id="93" name="Google Shape;9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da"/>
              <a:t>Organizational Structure</a:t>
            </a:r>
            <a:endParaRPr b="1"/>
          </a:p>
        </p:txBody>
      </p:sp>
      <p:sp>
        <p:nvSpPr>
          <p:cNvPr id="94" name="Google Shape;94;p19"/>
          <p:cNvSpPr txBox="1"/>
          <p:nvPr>
            <p:ph idx="1" type="body"/>
          </p:nvPr>
        </p:nvSpPr>
        <p:spPr>
          <a:xfrm>
            <a:off x="311700" y="1152475"/>
            <a:ext cx="4191000" cy="38364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b="1" lang="da" sz="1350">
                <a:solidFill>
                  <a:schemeClr val="dk1"/>
                </a:solidFill>
              </a:rPr>
              <a:t>Illustrates the project’s structure</a:t>
            </a:r>
            <a:endParaRPr b="1" sz="1350">
              <a:solidFill>
                <a:schemeClr val="dk1"/>
              </a:solidFill>
            </a:endParaRPr>
          </a:p>
          <a:p>
            <a:pPr indent="0" lvl="0" marL="0" rtl="0" algn="l">
              <a:lnSpc>
                <a:spcPct val="105000"/>
              </a:lnSpc>
              <a:spcBef>
                <a:spcPts val="1200"/>
              </a:spcBef>
              <a:spcAft>
                <a:spcPts val="0"/>
              </a:spcAft>
              <a:buNone/>
            </a:pPr>
            <a:r>
              <a:rPr b="1" lang="da" sz="1350">
                <a:solidFill>
                  <a:schemeClr val="dk1"/>
                </a:solidFill>
              </a:rPr>
              <a:t>Personality assessment</a:t>
            </a:r>
            <a:endParaRPr b="1" sz="1350">
              <a:solidFill>
                <a:schemeClr val="dk1"/>
              </a:solidFill>
            </a:endParaRPr>
          </a:p>
          <a:p>
            <a:pPr indent="0" lvl="0" marL="0" rtl="0" algn="l">
              <a:lnSpc>
                <a:spcPct val="105000"/>
              </a:lnSpc>
              <a:spcBef>
                <a:spcPts val="1200"/>
              </a:spcBef>
              <a:spcAft>
                <a:spcPts val="0"/>
              </a:spcAft>
              <a:buNone/>
            </a:pPr>
            <a:r>
              <a:rPr b="1" lang="da" sz="1350">
                <a:solidFill>
                  <a:schemeClr val="dk1"/>
                </a:solidFill>
              </a:rPr>
              <a:t>Development:</a:t>
            </a:r>
            <a:endParaRPr b="1" sz="1350">
              <a:solidFill>
                <a:schemeClr val="dk1"/>
              </a:solidFill>
            </a:endParaRPr>
          </a:p>
          <a:p>
            <a:pPr indent="-314325" lvl="0" marL="457200" rtl="0" algn="l">
              <a:lnSpc>
                <a:spcPct val="105000"/>
              </a:lnSpc>
              <a:spcBef>
                <a:spcPts val="1200"/>
              </a:spcBef>
              <a:spcAft>
                <a:spcPts val="0"/>
              </a:spcAft>
              <a:buClr>
                <a:schemeClr val="dk1"/>
              </a:buClr>
              <a:buSzPts val="1350"/>
              <a:buChar char="-"/>
            </a:pPr>
            <a:r>
              <a:rPr b="1" lang="da" sz="1350">
                <a:solidFill>
                  <a:schemeClr val="dk1"/>
                </a:solidFill>
              </a:rPr>
              <a:t>Mads &amp; Tobias: </a:t>
            </a:r>
            <a:r>
              <a:rPr lang="da" sz="1350">
                <a:solidFill>
                  <a:schemeClr val="dk1"/>
                </a:solidFill>
              </a:rPr>
              <a:t>D</a:t>
            </a:r>
            <a:r>
              <a:rPr lang="da" sz="1350">
                <a:solidFill>
                  <a:schemeClr val="dk1"/>
                </a:solidFill>
              </a:rPr>
              <a:t>etail-oriented</a:t>
            </a:r>
            <a:endParaRPr sz="1350">
              <a:solidFill>
                <a:schemeClr val="dk1"/>
              </a:solidFill>
            </a:endParaRPr>
          </a:p>
          <a:p>
            <a:pPr indent="-314325" lvl="0" marL="457200" rtl="0" algn="l">
              <a:lnSpc>
                <a:spcPct val="105000"/>
              </a:lnSpc>
              <a:spcBef>
                <a:spcPts val="0"/>
              </a:spcBef>
              <a:spcAft>
                <a:spcPts val="0"/>
              </a:spcAft>
              <a:buClr>
                <a:schemeClr val="dk1"/>
              </a:buClr>
              <a:buSzPts val="1350"/>
              <a:buChar char="-"/>
            </a:pPr>
            <a:r>
              <a:rPr b="1" lang="da" sz="1350">
                <a:solidFill>
                  <a:schemeClr val="dk1"/>
                </a:solidFill>
              </a:rPr>
              <a:t>Christian: </a:t>
            </a:r>
            <a:r>
              <a:rPr lang="da" sz="1350">
                <a:solidFill>
                  <a:schemeClr val="dk1"/>
                </a:solidFill>
              </a:rPr>
              <a:t>Analytical</a:t>
            </a:r>
            <a:endParaRPr sz="1350">
              <a:solidFill>
                <a:schemeClr val="dk1"/>
              </a:solidFill>
            </a:endParaRPr>
          </a:p>
          <a:p>
            <a:pPr indent="0" lvl="0" marL="0" rtl="0" algn="l">
              <a:lnSpc>
                <a:spcPct val="105000"/>
              </a:lnSpc>
              <a:spcBef>
                <a:spcPts val="1200"/>
              </a:spcBef>
              <a:spcAft>
                <a:spcPts val="0"/>
              </a:spcAft>
              <a:buNone/>
            </a:pPr>
            <a:r>
              <a:rPr b="1" lang="da" sz="1350">
                <a:solidFill>
                  <a:schemeClr val="dk1"/>
                </a:solidFill>
              </a:rPr>
              <a:t>Outreach:</a:t>
            </a:r>
            <a:endParaRPr b="1" sz="1350">
              <a:solidFill>
                <a:schemeClr val="dk1"/>
              </a:solidFill>
            </a:endParaRPr>
          </a:p>
          <a:p>
            <a:pPr indent="-314325" lvl="0" marL="457200" rtl="0" algn="l">
              <a:lnSpc>
                <a:spcPct val="105000"/>
              </a:lnSpc>
              <a:spcBef>
                <a:spcPts val="1200"/>
              </a:spcBef>
              <a:spcAft>
                <a:spcPts val="0"/>
              </a:spcAft>
              <a:buClr>
                <a:schemeClr val="dk1"/>
              </a:buClr>
              <a:buSzPts val="1350"/>
              <a:buChar char="-"/>
            </a:pPr>
            <a:r>
              <a:rPr b="1" lang="da" sz="1350">
                <a:solidFill>
                  <a:schemeClr val="dk1"/>
                </a:solidFill>
              </a:rPr>
              <a:t>Anne Mia &amp; Sebastian: </a:t>
            </a:r>
            <a:r>
              <a:rPr lang="da" sz="1350">
                <a:solidFill>
                  <a:schemeClr val="dk1"/>
                </a:solidFill>
              </a:rPr>
              <a:t>Empathic</a:t>
            </a:r>
            <a:endParaRPr sz="1350">
              <a:solidFill>
                <a:schemeClr val="dk1"/>
              </a:solidFill>
            </a:endParaRPr>
          </a:p>
          <a:p>
            <a:pPr indent="0" lvl="0" marL="0" rtl="0" algn="l">
              <a:lnSpc>
                <a:spcPct val="105000"/>
              </a:lnSpc>
              <a:spcBef>
                <a:spcPts val="1200"/>
              </a:spcBef>
              <a:spcAft>
                <a:spcPts val="0"/>
              </a:spcAft>
              <a:buNone/>
            </a:pPr>
            <a:r>
              <a:rPr b="1" lang="da" sz="1350">
                <a:solidFill>
                  <a:schemeClr val="dk1"/>
                </a:solidFill>
              </a:rPr>
              <a:t>Administration</a:t>
            </a:r>
            <a:endParaRPr b="1" sz="1350">
              <a:solidFill>
                <a:schemeClr val="dk1"/>
              </a:solidFill>
            </a:endParaRPr>
          </a:p>
          <a:p>
            <a:pPr indent="-314325" lvl="0" marL="457200" rtl="0" algn="l">
              <a:lnSpc>
                <a:spcPct val="105000"/>
              </a:lnSpc>
              <a:spcBef>
                <a:spcPts val="1200"/>
              </a:spcBef>
              <a:spcAft>
                <a:spcPts val="0"/>
              </a:spcAft>
              <a:buClr>
                <a:schemeClr val="dk1"/>
              </a:buClr>
              <a:buSzPts val="1350"/>
              <a:buChar char="-"/>
            </a:pPr>
            <a:r>
              <a:rPr b="1" lang="da" sz="1350">
                <a:solidFill>
                  <a:schemeClr val="dk1"/>
                </a:solidFill>
              </a:rPr>
              <a:t>Rikke: </a:t>
            </a:r>
            <a:r>
              <a:rPr lang="da" sz="1350">
                <a:solidFill>
                  <a:schemeClr val="dk1"/>
                </a:solidFill>
              </a:rPr>
              <a:t>Strategic</a:t>
            </a:r>
            <a:endParaRPr sz="1350">
              <a:solidFill>
                <a:schemeClr val="dk1"/>
              </a:solidFill>
            </a:endParaRPr>
          </a:p>
          <a:p>
            <a:pPr indent="0" lvl="0" marL="0" rtl="0" algn="l">
              <a:lnSpc>
                <a:spcPct val="105000"/>
              </a:lnSpc>
              <a:spcBef>
                <a:spcPts val="1200"/>
              </a:spcBef>
              <a:spcAft>
                <a:spcPts val="1200"/>
              </a:spcAft>
              <a:buNone/>
            </a:pPr>
            <a:r>
              <a:rPr b="1" lang="da" sz="1350">
                <a:solidFill>
                  <a:schemeClr val="dk1"/>
                </a:solidFill>
              </a:rPr>
              <a:t>Simone: </a:t>
            </a:r>
            <a:r>
              <a:rPr lang="da" sz="1350">
                <a:solidFill>
                  <a:schemeClr val="dk1"/>
                </a:solidFill>
              </a:rPr>
              <a:t>Efficient</a:t>
            </a:r>
            <a:endParaRPr sz="1350">
              <a:solidFill>
                <a:schemeClr val="dk1"/>
              </a:solidFill>
            </a:endParaRPr>
          </a:p>
        </p:txBody>
      </p:sp>
      <p:pic>
        <p:nvPicPr>
          <p:cNvPr id="95" name="Google Shape;95;p19"/>
          <p:cNvPicPr preferRelativeResize="0"/>
          <p:nvPr/>
        </p:nvPicPr>
        <p:blipFill>
          <a:blip r:embed="rId3">
            <a:alphaModFix/>
          </a:blip>
          <a:stretch>
            <a:fillRect/>
          </a:stretch>
        </p:blipFill>
        <p:spPr>
          <a:xfrm>
            <a:off x="5103776" y="0"/>
            <a:ext cx="4040225" cy="5143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99" name="Shape 99"/>
        <p:cNvGrpSpPr/>
        <p:nvPr/>
      </p:nvGrpSpPr>
      <p:grpSpPr>
        <a:xfrm>
          <a:off x="0" y="0"/>
          <a:ext cx="0" cy="0"/>
          <a:chOff x="0" y="0"/>
          <a:chExt cx="0" cy="0"/>
        </a:xfrm>
      </p:grpSpPr>
      <p:sp>
        <p:nvSpPr>
          <p:cNvPr id="100" name="Google Shape;100;p20"/>
          <p:cNvSpPr/>
          <p:nvPr/>
        </p:nvSpPr>
        <p:spPr>
          <a:xfrm>
            <a:off x="5103925" y="0"/>
            <a:ext cx="40401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1" name="Google Shape;10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da"/>
              <a:t>Stakeholders</a:t>
            </a:r>
            <a:endParaRPr b="1"/>
          </a:p>
        </p:txBody>
      </p:sp>
      <p:sp>
        <p:nvSpPr>
          <p:cNvPr id="102" name="Google Shape;102;p20"/>
          <p:cNvSpPr txBox="1"/>
          <p:nvPr>
            <p:ph idx="1" type="body"/>
          </p:nvPr>
        </p:nvSpPr>
        <p:spPr>
          <a:xfrm>
            <a:off x="311700" y="1152475"/>
            <a:ext cx="4911000" cy="383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da" sz="1350">
                <a:solidFill>
                  <a:schemeClr val="dk1"/>
                </a:solidFill>
              </a:rPr>
              <a:t>Power influence grid </a:t>
            </a:r>
            <a:r>
              <a:rPr b="1" lang="da" sz="1550">
                <a:solidFill>
                  <a:schemeClr val="dk1"/>
                </a:solidFill>
              </a:rPr>
              <a:t>→ </a:t>
            </a:r>
            <a:r>
              <a:rPr b="1" lang="da" sz="1350">
                <a:solidFill>
                  <a:schemeClr val="dk1"/>
                </a:solidFill>
              </a:rPr>
              <a:t>Categorizes stakeholders</a:t>
            </a:r>
            <a:endParaRPr b="1" sz="1350">
              <a:solidFill>
                <a:schemeClr val="dk1"/>
              </a:solidFill>
            </a:endParaRPr>
          </a:p>
          <a:p>
            <a:pPr indent="0" lvl="0" marL="0" rtl="0" algn="l">
              <a:spcBef>
                <a:spcPts val="1200"/>
              </a:spcBef>
              <a:spcAft>
                <a:spcPts val="0"/>
              </a:spcAft>
              <a:buNone/>
            </a:pPr>
            <a:r>
              <a:rPr b="1" lang="da" sz="1350">
                <a:solidFill>
                  <a:schemeClr val="dk1"/>
                </a:solidFill>
              </a:rPr>
              <a:t>Considerations Factors:</a:t>
            </a:r>
            <a:endParaRPr b="1" sz="1350">
              <a:solidFill>
                <a:schemeClr val="dk1"/>
              </a:solidFill>
            </a:endParaRPr>
          </a:p>
          <a:p>
            <a:pPr indent="0" lvl="0" marL="0" rtl="0" algn="l">
              <a:lnSpc>
                <a:spcPct val="100000"/>
              </a:lnSpc>
              <a:spcBef>
                <a:spcPts val="1200"/>
              </a:spcBef>
              <a:spcAft>
                <a:spcPts val="0"/>
              </a:spcAft>
              <a:buNone/>
            </a:pPr>
            <a:r>
              <a:rPr b="1" lang="da" sz="1350">
                <a:solidFill>
                  <a:schemeClr val="dk1"/>
                </a:solidFill>
              </a:rPr>
              <a:t>Power</a:t>
            </a:r>
            <a:endParaRPr b="1" sz="1350">
              <a:solidFill>
                <a:schemeClr val="dk1"/>
              </a:solidFill>
            </a:endParaRPr>
          </a:p>
          <a:p>
            <a:pPr indent="-314325" lvl="0" marL="457200" rtl="0" algn="l">
              <a:lnSpc>
                <a:spcPct val="100000"/>
              </a:lnSpc>
              <a:spcBef>
                <a:spcPts val="1200"/>
              </a:spcBef>
              <a:spcAft>
                <a:spcPts val="0"/>
              </a:spcAft>
              <a:buClr>
                <a:schemeClr val="dk1"/>
              </a:buClr>
              <a:buSzPts val="1350"/>
              <a:buChar char="-"/>
            </a:pPr>
            <a:r>
              <a:rPr lang="da" sz="1350">
                <a:solidFill>
                  <a:schemeClr val="dk1"/>
                </a:solidFill>
              </a:rPr>
              <a:t>Formal authority</a:t>
            </a:r>
            <a:endParaRPr sz="1350">
              <a:solidFill>
                <a:schemeClr val="dk1"/>
              </a:solidFill>
            </a:endParaRPr>
          </a:p>
          <a:p>
            <a:pPr indent="-314325" lvl="0" marL="457200" rtl="0" algn="l">
              <a:lnSpc>
                <a:spcPct val="100000"/>
              </a:lnSpc>
              <a:spcBef>
                <a:spcPts val="0"/>
              </a:spcBef>
              <a:spcAft>
                <a:spcPts val="0"/>
              </a:spcAft>
              <a:buClr>
                <a:schemeClr val="dk1"/>
              </a:buClr>
              <a:buSzPts val="1350"/>
              <a:buChar char="-"/>
            </a:pPr>
            <a:r>
              <a:rPr lang="da" sz="1350">
                <a:solidFill>
                  <a:schemeClr val="dk1"/>
                </a:solidFill>
              </a:rPr>
              <a:t>Control over resources</a:t>
            </a:r>
            <a:endParaRPr sz="1350">
              <a:solidFill>
                <a:schemeClr val="dk1"/>
              </a:solidFill>
            </a:endParaRPr>
          </a:p>
          <a:p>
            <a:pPr indent="-314325" lvl="0" marL="457200" rtl="0" algn="l">
              <a:lnSpc>
                <a:spcPct val="100000"/>
              </a:lnSpc>
              <a:spcBef>
                <a:spcPts val="0"/>
              </a:spcBef>
              <a:spcAft>
                <a:spcPts val="0"/>
              </a:spcAft>
              <a:buClr>
                <a:schemeClr val="dk1"/>
              </a:buClr>
              <a:buSzPts val="1350"/>
              <a:buChar char="-"/>
            </a:pPr>
            <a:r>
              <a:rPr lang="da" sz="1350">
                <a:solidFill>
                  <a:schemeClr val="dk1"/>
                </a:solidFill>
              </a:rPr>
              <a:t>Information access</a:t>
            </a:r>
            <a:endParaRPr sz="1350">
              <a:solidFill>
                <a:schemeClr val="dk1"/>
              </a:solidFill>
            </a:endParaRPr>
          </a:p>
          <a:p>
            <a:pPr indent="0" lvl="0" marL="0" rtl="0" algn="l">
              <a:lnSpc>
                <a:spcPct val="100000"/>
              </a:lnSpc>
              <a:spcBef>
                <a:spcPts val="1200"/>
              </a:spcBef>
              <a:spcAft>
                <a:spcPts val="0"/>
              </a:spcAft>
              <a:buNone/>
            </a:pPr>
            <a:r>
              <a:rPr b="1" lang="da" sz="1350">
                <a:solidFill>
                  <a:schemeClr val="dk1"/>
                </a:solidFill>
              </a:rPr>
              <a:t>Influence</a:t>
            </a:r>
            <a:endParaRPr b="1" sz="1350">
              <a:solidFill>
                <a:schemeClr val="dk1"/>
              </a:solidFill>
            </a:endParaRPr>
          </a:p>
          <a:p>
            <a:pPr indent="-314325" lvl="0" marL="457200" rtl="0" algn="l">
              <a:lnSpc>
                <a:spcPct val="100000"/>
              </a:lnSpc>
              <a:spcBef>
                <a:spcPts val="1200"/>
              </a:spcBef>
              <a:spcAft>
                <a:spcPts val="0"/>
              </a:spcAft>
              <a:buClr>
                <a:schemeClr val="dk1"/>
              </a:buClr>
              <a:buSzPts val="1350"/>
              <a:buChar char="-"/>
            </a:pPr>
            <a:r>
              <a:rPr lang="da" sz="1350">
                <a:solidFill>
                  <a:schemeClr val="dk1"/>
                </a:solidFill>
              </a:rPr>
              <a:t>Persuasion skills</a:t>
            </a:r>
            <a:endParaRPr sz="1350">
              <a:solidFill>
                <a:schemeClr val="dk1"/>
              </a:solidFill>
            </a:endParaRPr>
          </a:p>
          <a:p>
            <a:pPr indent="-314325" lvl="0" marL="457200" rtl="0" algn="l">
              <a:lnSpc>
                <a:spcPct val="100000"/>
              </a:lnSpc>
              <a:spcBef>
                <a:spcPts val="0"/>
              </a:spcBef>
              <a:spcAft>
                <a:spcPts val="0"/>
              </a:spcAft>
              <a:buClr>
                <a:schemeClr val="dk1"/>
              </a:buClr>
              <a:buSzPts val="1350"/>
              <a:buChar char="-"/>
            </a:pPr>
            <a:r>
              <a:rPr lang="da" sz="1350">
                <a:solidFill>
                  <a:schemeClr val="dk1"/>
                </a:solidFill>
              </a:rPr>
              <a:t>Networks</a:t>
            </a:r>
            <a:endParaRPr sz="1350">
              <a:solidFill>
                <a:schemeClr val="dk1"/>
              </a:solidFill>
            </a:endParaRPr>
          </a:p>
          <a:p>
            <a:pPr indent="-314325" lvl="0" marL="457200" rtl="0" algn="l">
              <a:lnSpc>
                <a:spcPct val="100000"/>
              </a:lnSpc>
              <a:spcBef>
                <a:spcPts val="0"/>
              </a:spcBef>
              <a:spcAft>
                <a:spcPts val="0"/>
              </a:spcAft>
              <a:buClr>
                <a:schemeClr val="dk1"/>
              </a:buClr>
              <a:buSzPts val="1350"/>
              <a:buChar char="-"/>
            </a:pPr>
            <a:r>
              <a:rPr lang="da" sz="1350">
                <a:solidFill>
                  <a:schemeClr val="dk1"/>
                </a:solidFill>
              </a:rPr>
              <a:t>Reputation</a:t>
            </a:r>
            <a:endParaRPr sz="1350">
              <a:solidFill>
                <a:schemeClr val="dk1"/>
              </a:solidFill>
            </a:endParaRPr>
          </a:p>
          <a:p>
            <a:pPr indent="0" lvl="0" marL="0" rtl="0" algn="l">
              <a:spcBef>
                <a:spcPts val="1200"/>
              </a:spcBef>
              <a:spcAft>
                <a:spcPts val="1200"/>
              </a:spcAft>
              <a:buNone/>
            </a:pPr>
            <a:r>
              <a:rPr b="1" lang="da" sz="1350">
                <a:solidFill>
                  <a:schemeClr val="dk1"/>
                </a:solidFill>
              </a:rPr>
              <a:t>Engagement assessment of stakeholders</a:t>
            </a:r>
            <a:endParaRPr b="1" sz="1350">
              <a:solidFill>
                <a:schemeClr val="dk1"/>
              </a:solidFill>
            </a:endParaRPr>
          </a:p>
        </p:txBody>
      </p:sp>
      <p:pic>
        <p:nvPicPr>
          <p:cNvPr id="103" name="Google Shape;103;p20"/>
          <p:cNvPicPr preferRelativeResize="0"/>
          <p:nvPr/>
        </p:nvPicPr>
        <p:blipFill>
          <a:blip r:embed="rId3">
            <a:alphaModFix/>
          </a:blip>
          <a:stretch>
            <a:fillRect/>
          </a:stretch>
        </p:blipFill>
        <p:spPr>
          <a:xfrm>
            <a:off x="5103775" y="1040001"/>
            <a:ext cx="4040224" cy="382388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107" name="Shape 107"/>
        <p:cNvGrpSpPr/>
        <p:nvPr/>
      </p:nvGrpSpPr>
      <p:grpSpPr>
        <a:xfrm>
          <a:off x="0" y="0"/>
          <a:ext cx="0" cy="0"/>
          <a:chOff x="0" y="0"/>
          <a:chExt cx="0" cy="0"/>
        </a:xfrm>
      </p:grpSpPr>
      <p:sp>
        <p:nvSpPr>
          <p:cNvPr id="108" name="Google Shape;108;p21"/>
          <p:cNvSpPr/>
          <p:nvPr/>
        </p:nvSpPr>
        <p:spPr>
          <a:xfrm>
            <a:off x="5103925" y="0"/>
            <a:ext cx="40401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da"/>
              <a:t>Project scope</a:t>
            </a:r>
            <a:endParaRPr b="1"/>
          </a:p>
        </p:txBody>
      </p:sp>
      <p:sp>
        <p:nvSpPr>
          <p:cNvPr id="110" name="Google Shape;110;p21"/>
          <p:cNvSpPr txBox="1"/>
          <p:nvPr>
            <p:ph idx="1" type="body"/>
          </p:nvPr>
        </p:nvSpPr>
        <p:spPr>
          <a:xfrm>
            <a:off x="311700" y="1152475"/>
            <a:ext cx="4260300" cy="3416400"/>
          </a:xfrm>
          <a:prstGeom prst="rect">
            <a:avLst/>
          </a:prstGeom>
        </p:spPr>
        <p:txBody>
          <a:bodyPr anchorCtr="0" anchor="t" bIns="91425" lIns="91425" spcFirstLastPara="1" rIns="91425" wrap="square" tIns="91425">
            <a:normAutofit lnSpcReduction="20000"/>
          </a:bodyPr>
          <a:lstStyle/>
          <a:p>
            <a:pPr indent="-314325" lvl="0" marL="457200" rtl="0" algn="l">
              <a:lnSpc>
                <a:spcPct val="200000"/>
              </a:lnSpc>
              <a:spcBef>
                <a:spcPts val="0"/>
              </a:spcBef>
              <a:spcAft>
                <a:spcPts val="0"/>
              </a:spcAft>
              <a:buClr>
                <a:schemeClr val="dk1"/>
              </a:buClr>
              <a:buSzPts val="1350"/>
              <a:buChar char="●"/>
            </a:pPr>
            <a:r>
              <a:rPr b="1" lang="da" sz="1350">
                <a:solidFill>
                  <a:schemeClr val="dk1"/>
                </a:solidFill>
              </a:rPr>
              <a:t>Project purpose</a:t>
            </a:r>
            <a:endParaRPr b="1" sz="1350">
              <a:solidFill>
                <a:schemeClr val="dk1"/>
              </a:solidFill>
            </a:endParaRPr>
          </a:p>
          <a:p>
            <a:pPr indent="-314325" lvl="1" marL="914400" rtl="0" algn="l">
              <a:lnSpc>
                <a:spcPct val="200000"/>
              </a:lnSpc>
              <a:spcBef>
                <a:spcPts val="0"/>
              </a:spcBef>
              <a:spcAft>
                <a:spcPts val="0"/>
              </a:spcAft>
              <a:buClr>
                <a:schemeClr val="dk1"/>
              </a:buClr>
              <a:buSzPts val="1350"/>
              <a:buChar char="○"/>
            </a:pPr>
            <a:r>
              <a:rPr lang="da" sz="1350">
                <a:solidFill>
                  <a:schemeClr val="dk1"/>
                </a:solidFill>
              </a:rPr>
              <a:t>“Addressing the under-representation of women in STEM”</a:t>
            </a:r>
            <a:endParaRPr sz="1350">
              <a:solidFill>
                <a:schemeClr val="dk1"/>
              </a:solidFill>
            </a:endParaRPr>
          </a:p>
          <a:p>
            <a:pPr indent="-314325" lvl="0" marL="457200" rtl="0" algn="l">
              <a:lnSpc>
                <a:spcPct val="200000"/>
              </a:lnSpc>
              <a:spcBef>
                <a:spcPts val="0"/>
              </a:spcBef>
              <a:spcAft>
                <a:spcPts val="0"/>
              </a:spcAft>
              <a:buClr>
                <a:schemeClr val="dk1"/>
              </a:buClr>
              <a:buSzPts val="1350"/>
              <a:buChar char="●"/>
            </a:pPr>
            <a:r>
              <a:rPr b="1" lang="da" sz="1350">
                <a:solidFill>
                  <a:schemeClr val="dk1"/>
                </a:solidFill>
              </a:rPr>
              <a:t>Project Goals</a:t>
            </a:r>
            <a:endParaRPr b="1" sz="1350">
              <a:solidFill>
                <a:schemeClr val="dk1"/>
              </a:solidFill>
            </a:endParaRPr>
          </a:p>
          <a:p>
            <a:pPr indent="-314325" lvl="0" marL="457200" rtl="0" algn="l">
              <a:lnSpc>
                <a:spcPct val="200000"/>
              </a:lnSpc>
              <a:spcBef>
                <a:spcPts val="0"/>
              </a:spcBef>
              <a:spcAft>
                <a:spcPts val="0"/>
              </a:spcAft>
              <a:buClr>
                <a:schemeClr val="dk1"/>
              </a:buClr>
              <a:buSzPts val="1350"/>
              <a:buChar char="●"/>
            </a:pPr>
            <a:r>
              <a:rPr b="1" lang="da" sz="1350">
                <a:solidFill>
                  <a:schemeClr val="dk1"/>
                </a:solidFill>
              </a:rPr>
              <a:t>Scope description</a:t>
            </a:r>
            <a:endParaRPr b="1" sz="1350">
              <a:solidFill>
                <a:schemeClr val="dk1"/>
              </a:solidFill>
            </a:endParaRPr>
          </a:p>
          <a:p>
            <a:pPr indent="-314325" lvl="1" marL="914400" rtl="0" algn="l">
              <a:lnSpc>
                <a:spcPct val="200000"/>
              </a:lnSpc>
              <a:spcBef>
                <a:spcPts val="0"/>
              </a:spcBef>
              <a:spcAft>
                <a:spcPts val="0"/>
              </a:spcAft>
              <a:buClr>
                <a:schemeClr val="dk1"/>
              </a:buClr>
              <a:buSzPts val="1350"/>
              <a:buChar char="○"/>
            </a:pPr>
            <a:r>
              <a:rPr lang="da" sz="1350">
                <a:solidFill>
                  <a:schemeClr val="dk1"/>
                </a:solidFill>
              </a:rPr>
              <a:t>Design course</a:t>
            </a:r>
            <a:endParaRPr sz="1350">
              <a:solidFill>
                <a:schemeClr val="dk1"/>
              </a:solidFill>
            </a:endParaRPr>
          </a:p>
          <a:p>
            <a:pPr indent="-314325" lvl="1" marL="914400" rtl="0" algn="l">
              <a:lnSpc>
                <a:spcPct val="200000"/>
              </a:lnSpc>
              <a:spcBef>
                <a:spcPts val="0"/>
              </a:spcBef>
              <a:spcAft>
                <a:spcPts val="0"/>
              </a:spcAft>
              <a:buClr>
                <a:schemeClr val="dk1"/>
              </a:buClr>
              <a:buSzPts val="1350"/>
              <a:buChar char="○"/>
            </a:pPr>
            <a:r>
              <a:rPr lang="da" sz="1350">
                <a:solidFill>
                  <a:schemeClr val="dk1"/>
                </a:solidFill>
              </a:rPr>
              <a:t>Execute course</a:t>
            </a:r>
            <a:endParaRPr sz="1350">
              <a:solidFill>
                <a:schemeClr val="dk1"/>
              </a:solidFill>
            </a:endParaRPr>
          </a:p>
          <a:p>
            <a:pPr indent="-314325" lvl="0" marL="457200" rtl="0" algn="l">
              <a:lnSpc>
                <a:spcPct val="200000"/>
              </a:lnSpc>
              <a:spcBef>
                <a:spcPts val="0"/>
              </a:spcBef>
              <a:spcAft>
                <a:spcPts val="0"/>
              </a:spcAft>
              <a:buClr>
                <a:schemeClr val="dk1"/>
              </a:buClr>
              <a:buSzPts val="1350"/>
              <a:buChar char="●"/>
            </a:pPr>
            <a:r>
              <a:rPr b="1" lang="da" sz="1350">
                <a:solidFill>
                  <a:schemeClr val="dk1"/>
                </a:solidFill>
              </a:rPr>
              <a:t>Key milestones</a:t>
            </a:r>
            <a:endParaRPr b="1" sz="1350">
              <a:solidFill>
                <a:schemeClr val="dk1"/>
              </a:solidFill>
            </a:endParaRPr>
          </a:p>
          <a:p>
            <a:pPr indent="-314325" lvl="0" marL="457200" rtl="0" algn="l">
              <a:lnSpc>
                <a:spcPct val="200000"/>
              </a:lnSpc>
              <a:spcBef>
                <a:spcPts val="0"/>
              </a:spcBef>
              <a:spcAft>
                <a:spcPts val="0"/>
              </a:spcAft>
              <a:buClr>
                <a:schemeClr val="dk1"/>
              </a:buClr>
              <a:buSzPts val="1350"/>
              <a:buChar char="●"/>
            </a:pPr>
            <a:r>
              <a:rPr b="1" lang="da" sz="1350">
                <a:solidFill>
                  <a:schemeClr val="dk1"/>
                </a:solidFill>
              </a:rPr>
              <a:t>Constraints</a:t>
            </a:r>
            <a:endParaRPr b="1" sz="1350">
              <a:solidFill>
                <a:schemeClr val="dk1"/>
              </a:solidFill>
            </a:endParaRPr>
          </a:p>
        </p:txBody>
      </p:sp>
      <p:pic>
        <p:nvPicPr>
          <p:cNvPr id="111" name="Google Shape;111;p21" title="DSC08167.jpg"/>
          <p:cNvPicPr preferRelativeResize="0"/>
          <p:nvPr/>
        </p:nvPicPr>
        <p:blipFill>
          <a:blip r:embed="rId3">
            <a:alphaModFix/>
          </a:blip>
          <a:stretch>
            <a:fillRect/>
          </a:stretch>
        </p:blipFill>
        <p:spPr>
          <a:xfrm>
            <a:off x="5103900" y="2571750"/>
            <a:ext cx="4040100" cy="2571749"/>
          </a:xfrm>
          <a:prstGeom prst="rect">
            <a:avLst/>
          </a:prstGeom>
          <a:noFill/>
          <a:ln>
            <a:noFill/>
          </a:ln>
        </p:spPr>
      </p:pic>
      <p:pic>
        <p:nvPicPr>
          <p:cNvPr id="112" name="Google Shape;112;p21" title="DSC01192.jpg"/>
          <p:cNvPicPr preferRelativeResize="0"/>
          <p:nvPr/>
        </p:nvPicPr>
        <p:blipFill>
          <a:blip r:embed="rId4">
            <a:alphaModFix/>
          </a:blip>
          <a:stretch>
            <a:fillRect/>
          </a:stretch>
        </p:blipFill>
        <p:spPr>
          <a:xfrm>
            <a:off x="5103900" y="0"/>
            <a:ext cx="4040100" cy="25717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